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1" r:id="rId4"/>
    <p:sldId id="263" r:id="rId5"/>
    <p:sldId id="267" r:id="rId6"/>
    <p:sldId id="269" r:id="rId7"/>
    <p:sldId id="268" r:id="rId8"/>
    <p:sldId id="270" r:id="rId9"/>
    <p:sldId id="289" r:id="rId10"/>
    <p:sldId id="287" r:id="rId11"/>
    <p:sldId id="288" r:id="rId12"/>
    <p:sldId id="271" r:id="rId13"/>
    <p:sldId id="272" r:id="rId14"/>
    <p:sldId id="273" r:id="rId15"/>
    <p:sldId id="283" r:id="rId16"/>
    <p:sldId id="284" r:id="rId17"/>
    <p:sldId id="285" r:id="rId18"/>
    <p:sldId id="286" r:id="rId19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1950" y="-72"/>
      </p:cViewPr>
      <p:guideLst>
        <p:guide orient="horz" pos="2880"/>
        <p:guide orient="horz" pos="3110"/>
        <p:guide pos="2160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A5A3F8B5-FEA3-47D2-91FE-42F24ECC29B8}" type="datetimeFigureOut">
              <a:rPr lang="pt-BR" smtClean="0"/>
              <a:pPr/>
              <a:t>11/4/2014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378825"/>
            <a:ext cx="2945659" cy="49371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378825"/>
            <a:ext cx="2945659" cy="493713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4F0C13AA-A005-41A2-BCA7-9C033C8C6A7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56783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84783"/>
            <a:ext cx="7772400" cy="3168353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6600"/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99628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en-US" dirty="0"/>
          </a:p>
        </p:txBody>
      </p:sp>
      <p:grpSp>
        <p:nvGrpSpPr>
          <p:cNvPr id="4" name="Grupo 3"/>
          <p:cNvGrpSpPr/>
          <p:nvPr userDrawn="1"/>
        </p:nvGrpSpPr>
        <p:grpSpPr>
          <a:xfrm>
            <a:off x="4296728" y="4725144"/>
            <a:ext cx="483869" cy="84772"/>
            <a:chOff x="4296728" y="3924300"/>
            <a:chExt cx="483869" cy="84772"/>
          </a:xfrm>
        </p:grpSpPr>
        <p:sp>
          <p:nvSpPr>
            <p:cNvPr id="13" name="Oval 6"/>
            <p:cNvSpPr/>
            <p:nvPr userDrawn="1"/>
          </p:nvSpPr>
          <p:spPr>
            <a:xfrm>
              <a:off x="4495800" y="3924300"/>
              <a:ext cx="84772" cy="84772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4" name="Oval 7"/>
            <p:cNvSpPr/>
            <p:nvPr userDrawn="1"/>
          </p:nvSpPr>
          <p:spPr>
            <a:xfrm>
              <a:off x="4695825" y="3924300"/>
              <a:ext cx="84772" cy="84772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5" name="Oval 8"/>
            <p:cNvSpPr/>
            <p:nvPr userDrawn="1"/>
          </p:nvSpPr>
          <p:spPr>
            <a:xfrm>
              <a:off x="4296728" y="3924300"/>
              <a:ext cx="84772" cy="84772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556792"/>
            <a:ext cx="7772400" cy="2319883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/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1556792"/>
            <a:ext cx="4995863" cy="4569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91680" y="1340768"/>
            <a:ext cx="5688632" cy="4104456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672" y="558924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5656" y="0"/>
            <a:ext cx="7190576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40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7.wmf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4800" dirty="0" smtClean="0"/>
              <a:t>Workshop sobre Certificação de Equipamentos </a:t>
            </a:r>
            <a:r>
              <a:rPr lang="pt-BR" sz="4800" dirty="0" err="1"/>
              <a:t>E</a:t>
            </a:r>
            <a:r>
              <a:rPr lang="pt-BR" sz="4800" dirty="0" err="1" smtClean="0"/>
              <a:t>letromédicos</a:t>
            </a:r>
            <a:endParaRPr lang="pt-BR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b="1" dirty="0" smtClean="0">
                <a:solidFill>
                  <a:schemeClr val="tx1"/>
                </a:solidFill>
              </a:rPr>
              <a:t>Anderson de Almeida Pereira</a:t>
            </a:r>
          </a:p>
          <a:p>
            <a:r>
              <a:rPr lang="pt-BR" dirty="0">
                <a:solidFill>
                  <a:schemeClr val="tx1"/>
                </a:solidFill>
              </a:rPr>
              <a:t>Gerência de Tecnologia em Equipamentos – GQUIP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Gerência Geral de Tecnologia de Produtos Para Saúde – GGTPS</a:t>
            </a:r>
          </a:p>
          <a:p>
            <a:r>
              <a:rPr lang="pt-BR" sz="1900" dirty="0" smtClean="0">
                <a:solidFill>
                  <a:schemeClr val="tx1"/>
                </a:solidFill>
              </a:rPr>
              <a:t>Abril/2014</a:t>
            </a:r>
            <a:endParaRPr lang="pt-BR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903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008000"/>
                </a:solidFill>
                <a:latin typeface="BankGothic Lt BT" pitchFamily="34" charset="0"/>
              </a:rPr>
              <a:t>Marco Legal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solidFill>
                  <a:srgbClr val="990000"/>
                </a:solidFill>
                <a:latin typeface="BankGothic Lt BT" pitchFamily="34" charset="0"/>
              </a:rPr>
              <a:t>Lei n</a:t>
            </a:r>
            <a:r>
              <a:rPr lang="pt-BR" dirty="0">
                <a:solidFill>
                  <a:srgbClr val="990000"/>
                </a:solidFill>
                <a:latin typeface="BankGothic Lt BT" pitchFamily="34" charset="0"/>
                <a:cs typeface="Arial" charset="0"/>
              </a:rPr>
              <a:t>° 6360/76 (art. 12)</a:t>
            </a:r>
          </a:p>
          <a:p>
            <a:r>
              <a:rPr lang="pt-BR" dirty="0">
                <a:solidFill>
                  <a:srgbClr val="000099"/>
                </a:solidFill>
                <a:latin typeface="Tahoma" pitchFamily="34" charset="0"/>
              </a:rPr>
              <a:t>Nenhum produto de interesse à saúde, seja nacional ou importado, poderá ser industrializado, exposto à venda ou entregue ao consumo no mercado brasileiro antes de </a:t>
            </a:r>
            <a:r>
              <a:rPr lang="pt-BR" u="sng" dirty="0">
                <a:solidFill>
                  <a:srgbClr val="000099"/>
                </a:solidFill>
                <a:latin typeface="Tahoma" pitchFamily="34" charset="0"/>
              </a:rPr>
              <a:t>registrado no Ministério da Saúde</a:t>
            </a:r>
            <a:r>
              <a:rPr lang="pt-BR" dirty="0">
                <a:solidFill>
                  <a:srgbClr val="000099"/>
                </a:solidFill>
                <a:latin typeface="Tahoma" pitchFamily="34" charset="0"/>
              </a:rPr>
              <a:t>. Com exceção dos indicados no § 1º do Art. 25 da referida Lei, que embora </a:t>
            </a:r>
            <a:r>
              <a:rPr lang="pt-BR" u="sng" dirty="0">
                <a:solidFill>
                  <a:srgbClr val="000099"/>
                </a:solidFill>
                <a:latin typeface="Tahoma" pitchFamily="34" charset="0"/>
              </a:rPr>
              <a:t>dispensados de registro, são sujeitos</a:t>
            </a:r>
            <a:r>
              <a:rPr lang="pt-BR" dirty="0">
                <a:solidFill>
                  <a:srgbClr val="000099"/>
                </a:solidFill>
                <a:latin typeface="Tahoma" pitchFamily="34" charset="0"/>
              </a:rPr>
              <a:t> a regime de Vigilância Sanitária (são os produtos </a:t>
            </a:r>
            <a:r>
              <a:rPr lang="pt-BR" u="sng" dirty="0">
                <a:solidFill>
                  <a:srgbClr val="000099"/>
                </a:solidFill>
                <a:latin typeface="Tahoma" pitchFamily="34" charset="0"/>
              </a:rPr>
              <a:t>cadastrados</a:t>
            </a:r>
            <a:r>
              <a:rPr lang="pt-BR" dirty="0">
                <a:solidFill>
                  <a:srgbClr val="000099"/>
                </a:solidFill>
                <a:latin typeface="Tahoma" pitchFamily="34" charset="0"/>
              </a:rPr>
              <a:t>).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47462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b="1" dirty="0">
                <a:solidFill>
                  <a:srgbClr val="008000"/>
                </a:solidFill>
                <a:latin typeface="BankGothic Lt BT" pitchFamily="34" charset="0"/>
              </a:rPr>
              <a:t>Avaliação da Conformidade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pt-BR" sz="2800" dirty="0" smtClean="0">
                <a:solidFill>
                  <a:schemeClr val="bg2"/>
                </a:solidFill>
                <a:latin typeface="Verdana" panose="020B0604030504040204" pitchFamily="34" charset="0"/>
              </a:rPr>
              <a:t>“ </a:t>
            </a:r>
            <a:r>
              <a:rPr lang="pt-BR" sz="2800" dirty="0" smtClean="0">
                <a:solidFill>
                  <a:schemeClr val="tx1"/>
                </a:solidFill>
                <a:latin typeface="Verdana" panose="020B0604030504040204" pitchFamily="34" charset="0"/>
              </a:rPr>
              <a:t>Processo sistematizado, acompanhado e avaliado, de forma a propiciar adequado grau de confiança de que um produto, processo ou serviço, ou ainda um profissional, atende a requisitos pré-estabelecidos em normas e regulamentos técnicos com o menor custo para a sociedade.”</a:t>
            </a:r>
            <a:r>
              <a:rPr lang="pt-BR" dirty="0" smtClean="0">
                <a:solidFill>
                  <a:schemeClr val="tx1"/>
                </a:solidFill>
                <a:latin typeface="Verdana" panose="020B0604030504040204" pitchFamily="34" charset="0"/>
              </a:rPr>
              <a:t> </a:t>
            </a:r>
          </a:p>
          <a:p>
            <a:pPr algn="r" eaLnBrk="1" hangingPunct="1">
              <a:buFont typeface="Wingdings" panose="05000000000000000000" pitchFamily="2" charset="2"/>
              <a:buNone/>
            </a:pPr>
            <a:r>
              <a:rPr lang="pt-BR" sz="1800" dirty="0" smtClean="0">
                <a:solidFill>
                  <a:schemeClr val="tx1"/>
                </a:solidFill>
                <a:latin typeface="Verdana" panose="020B0604030504040204" pitchFamily="34" charset="0"/>
              </a:rPr>
              <a:t>Fonte: www.inmetro.gov.br</a:t>
            </a:r>
          </a:p>
        </p:txBody>
      </p:sp>
    </p:spTree>
    <p:extLst>
      <p:ext uri="{BB962C8B-B14F-4D97-AF65-F5344CB8AC3E}">
        <p14:creationId xmlns="" xmlns:p14="http://schemas.microsoft.com/office/powerpoint/2010/main" val="6408534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dirty="0" smtClean="0">
                <a:solidFill>
                  <a:srgbClr val="00B050"/>
                </a:solidFill>
                <a:latin typeface="Verdana" panose="020B0604030504040204" pitchFamily="34" charset="0"/>
              </a:rPr>
              <a:t>Certificação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72816"/>
            <a:ext cx="7924800" cy="4419600"/>
          </a:xfrm>
          <a:noFill/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pt-BR" dirty="0" smtClean="0">
                <a:solidFill>
                  <a:schemeClr val="bg2"/>
                </a:solidFill>
                <a:latin typeface="Verdana" panose="020B0604030504040204" pitchFamily="34" charset="0"/>
              </a:rPr>
              <a:t>“</a:t>
            </a:r>
            <a:r>
              <a:rPr lang="pt-BR" dirty="0" smtClean="0">
                <a:solidFill>
                  <a:schemeClr val="tx1"/>
                </a:solidFill>
                <a:latin typeface="Verdana" panose="020B0604030504040204" pitchFamily="34" charset="0"/>
              </a:rPr>
              <a:t>Modo pelo qual uma terceira parte dá garantia escrita de que um produto, processo ou serviço está em conformidade com os requisitos especificados”</a:t>
            </a:r>
          </a:p>
          <a:p>
            <a:pPr algn="r" eaLnBrk="1" hangingPunct="1">
              <a:buFont typeface="Wingdings" panose="05000000000000000000" pitchFamily="2" charset="2"/>
              <a:buNone/>
            </a:pPr>
            <a:r>
              <a:rPr lang="pt-BR" sz="2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Resolução n</a:t>
            </a:r>
            <a:r>
              <a:rPr lang="pt-BR" sz="2000" baseline="30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o </a:t>
            </a:r>
            <a:r>
              <a:rPr lang="pt-BR" sz="2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02/97 do CONMETRO </a:t>
            </a:r>
            <a:endParaRPr lang="en-US" i="1" dirty="0" smtClean="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 eaLnBrk="1" hangingPunct="1"/>
            <a:endParaRPr lang="pt-BR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39507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7848600" cy="990600"/>
          </a:xfrm>
          <a:noFill/>
        </p:spPr>
        <p:txBody>
          <a:bodyPr/>
          <a:lstStyle/>
          <a:p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HISTÓRICO</a:t>
            </a:r>
            <a:b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</a:br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Certificação </a:t>
            </a:r>
            <a:r>
              <a:rPr lang="pt-BR" sz="3800" dirty="0" err="1" smtClean="0">
                <a:solidFill>
                  <a:srgbClr val="00B050"/>
                </a:solidFill>
                <a:latin typeface="Verdana" panose="020B0604030504040204" pitchFamily="34" charset="0"/>
              </a:rPr>
              <a:t>Eletromédica</a:t>
            </a:r>
            <a:endParaRPr lang="en-US" sz="3800" dirty="0" smtClean="0">
              <a:solidFill>
                <a:srgbClr val="00B050"/>
              </a:solidFill>
              <a:latin typeface="Verdana" panose="020B060403050404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pt-BR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Portaria MS n</a:t>
            </a:r>
            <a:r>
              <a:rPr lang="pt-BR" sz="2800" baseline="300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o</a:t>
            </a:r>
            <a:r>
              <a:rPr lang="pt-BR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 2.043/94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pt-BR" sz="2800" dirty="0" smtClean="0">
              <a:solidFill>
                <a:schemeClr val="tx2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  <a:p>
            <a:r>
              <a:rPr lang="pt-BR" dirty="0" smtClean="0"/>
              <a:t>Instituiu </a:t>
            </a:r>
            <a:r>
              <a:rPr lang="pt-BR" dirty="0"/>
              <a:t>o “Sistema de Garantia da Qualidade” de Produtos para Saúde no Brasil.</a:t>
            </a:r>
          </a:p>
          <a:p>
            <a:r>
              <a:rPr lang="pt-BR" dirty="0"/>
              <a:t>“Item 6 – Quando solicitado pela autoridade de saúde competente, o cumprimento a regulamento técnico deverá ser comprovado pela certificação do produto realizado por organismo credenciado no SBC”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800" dirty="0" smtClean="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19082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7848600" cy="990600"/>
          </a:xfrm>
          <a:noFill/>
        </p:spPr>
        <p:txBody>
          <a:bodyPr/>
          <a:lstStyle/>
          <a:p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HISTÓRICO</a:t>
            </a:r>
            <a:b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</a:br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Certificação </a:t>
            </a:r>
            <a:r>
              <a:rPr lang="pt-BR" sz="3800" dirty="0" err="1" smtClean="0">
                <a:solidFill>
                  <a:srgbClr val="00B050"/>
                </a:solidFill>
                <a:latin typeface="Verdana" panose="020B0604030504040204" pitchFamily="34" charset="0"/>
              </a:rPr>
              <a:t>Eletromédica</a:t>
            </a:r>
            <a:endParaRPr lang="en-US" sz="3800" dirty="0" smtClean="0">
              <a:solidFill>
                <a:srgbClr val="00B050"/>
              </a:solidFill>
              <a:latin typeface="Verdana" panose="020B060403050404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pt-BR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Portaria MS n</a:t>
            </a:r>
            <a:r>
              <a:rPr lang="pt-BR" sz="2800" baseline="300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o</a:t>
            </a:r>
            <a:r>
              <a:rPr lang="pt-BR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 2.663/95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2400" dirty="0">
                <a:solidFill>
                  <a:schemeClr val="tx1"/>
                </a:solidFill>
                <a:latin typeface="Verdana" panose="020B0604030504040204" pitchFamily="34" charset="0"/>
              </a:rPr>
              <a:t>A</a:t>
            </a:r>
            <a:r>
              <a:rPr lang="pt-BR" sz="2400" dirty="0" smtClean="0">
                <a:solidFill>
                  <a:schemeClr val="tx1"/>
                </a:solidFill>
                <a:latin typeface="Verdana" panose="020B0604030504040204" pitchFamily="34" charset="0"/>
              </a:rPr>
              <a:t>dota a norma técnica NBR IEC 60601-1 e normas particulares NBR IEC 60601-2.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2400" dirty="0" smtClean="0">
                <a:solidFill>
                  <a:schemeClr val="tx1"/>
                </a:solidFill>
                <a:latin typeface="Verdana" panose="020B0604030504040204" pitchFamily="34" charset="0"/>
              </a:rPr>
              <a:t>Estabelece o cronograma de certificação para os equipamentos </a:t>
            </a:r>
            <a:r>
              <a:rPr lang="pt-BR" sz="2400" dirty="0" err="1" smtClean="0">
                <a:solidFill>
                  <a:schemeClr val="tx1"/>
                </a:solidFill>
                <a:latin typeface="Verdana" panose="020B0604030504040204" pitchFamily="34" charset="0"/>
              </a:rPr>
              <a:t>eletromédicos</a:t>
            </a:r>
            <a:r>
              <a:rPr lang="pt-BR" sz="2400" dirty="0" smtClean="0">
                <a:solidFill>
                  <a:schemeClr val="tx1"/>
                </a:solidFill>
                <a:latin typeface="Verdana" panose="020B0604030504040204" pitchFamily="34" charset="0"/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endParaRPr lang="pt-BR" sz="2400" dirty="0" smtClean="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pt-BR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Portaria MS </a:t>
            </a:r>
            <a:r>
              <a:rPr lang="pt-BR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nº </a:t>
            </a:r>
            <a:r>
              <a:rPr lang="pt-BR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155/97 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2400" dirty="0" smtClean="0">
                <a:solidFill>
                  <a:schemeClr val="tx1"/>
                </a:solidFill>
                <a:latin typeface="Verdana" panose="020B0604030504040204" pitchFamily="34" charset="0"/>
              </a:rPr>
              <a:t>Altera os prazos e procedimentos de certificação de equipamentos </a:t>
            </a:r>
            <a:r>
              <a:rPr lang="pt-BR" sz="2400" dirty="0" err="1" smtClean="0">
                <a:solidFill>
                  <a:schemeClr val="tx1"/>
                </a:solidFill>
                <a:latin typeface="Verdana" panose="020B0604030504040204" pitchFamily="34" charset="0"/>
              </a:rPr>
              <a:t>eletromédicos</a:t>
            </a:r>
            <a:r>
              <a:rPr lang="pt-BR" sz="2400" dirty="0" smtClean="0">
                <a:solidFill>
                  <a:schemeClr val="tx1"/>
                </a:solidFill>
                <a:latin typeface="Verdana" panose="020B0604030504040204" pitchFamily="34" charset="0"/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endParaRPr lang="pt-BR" sz="2400" dirty="0" smtClean="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pt-BR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Portaria MS no 1.104/99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2400" dirty="0" smtClean="0">
                <a:solidFill>
                  <a:schemeClr val="tx1"/>
                </a:solidFill>
                <a:latin typeface="Verdana" panose="020B0604030504040204" pitchFamily="34" charset="0"/>
              </a:rPr>
              <a:t>Revoga a portaria MS n</a:t>
            </a:r>
            <a:r>
              <a:rPr lang="pt-BR" sz="2400" baseline="30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o</a:t>
            </a:r>
            <a:r>
              <a:rPr lang="pt-BR" sz="2400" dirty="0" smtClean="0">
                <a:solidFill>
                  <a:schemeClr val="tx1"/>
                </a:solidFill>
                <a:latin typeface="Verdana" panose="020B0604030504040204" pitchFamily="34" charset="0"/>
              </a:rPr>
              <a:t> 2.663/095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800" dirty="0" smtClean="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07836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7848600" cy="990600"/>
          </a:xfrm>
          <a:noFill/>
        </p:spPr>
        <p:txBody>
          <a:bodyPr/>
          <a:lstStyle/>
          <a:p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HISTÓRICO</a:t>
            </a:r>
            <a:b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</a:br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Certificação </a:t>
            </a:r>
            <a:r>
              <a:rPr lang="pt-BR" sz="3800" dirty="0" err="1" smtClean="0">
                <a:solidFill>
                  <a:srgbClr val="00B050"/>
                </a:solidFill>
                <a:latin typeface="Verdana" panose="020B0604030504040204" pitchFamily="34" charset="0"/>
              </a:rPr>
              <a:t>Eletromédica</a:t>
            </a:r>
            <a:endParaRPr lang="en-US" sz="3800" dirty="0" smtClean="0">
              <a:solidFill>
                <a:srgbClr val="00B050"/>
              </a:solidFill>
              <a:latin typeface="Verdana" panose="020B060403050404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628800"/>
            <a:ext cx="8229600" cy="4525963"/>
          </a:xfrm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pt-BR" sz="2800" dirty="0" smtClean="0">
                <a:solidFill>
                  <a:srgbClr val="000099"/>
                </a:solidFill>
                <a:latin typeface="Tahoma" pitchFamily="34" charset="0"/>
              </a:rPr>
              <a:t>RESOLUÇÃO </a:t>
            </a:r>
            <a:r>
              <a:rPr lang="pt-BR" sz="2800" dirty="0">
                <a:solidFill>
                  <a:srgbClr val="000099"/>
                </a:solidFill>
                <a:latin typeface="Tahoma" pitchFamily="34" charset="0"/>
              </a:rPr>
              <a:t>– RE/ANVISA nº 444, de 31 de agosto de </a:t>
            </a:r>
            <a:r>
              <a:rPr lang="pt-BR" sz="2800" dirty="0" smtClean="0">
                <a:solidFill>
                  <a:srgbClr val="000099"/>
                </a:solidFill>
                <a:latin typeface="Tahoma" pitchFamily="34" charset="0"/>
              </a:rPr>
              <a:t>1999. </a:t>
            </a:r>
            <a:endParaRPr lang="pt-BR" sz="2800" dirty="0">
              <a:solidFill>
                <a:srgbClr val="000099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pt-BR" sz="2800" dirty="0">
                <a:solidFill>
                  <a:schemeClr val="tx1"/>
                </a:solidFill>
                <a:latin typeface="Verdana" panose="020B0604030504040204" pitchFamily="34" charset="0"/>
              </a:rPr>
              <a:t>Adota a norma técnica NBR IEC 60601-1 e normas particulares NBR IEC </a:t>
            </a:r>
            <a:r>
              <a:rPr lang="pt-BR" sz="2800" dirty="0" smtClean="0">
                <a:solidFill>
                  <a:schemeClr val="tx1"/>
                </a:solidFill>
                <a:latin typeface="Verdana" panose="020B0604030504040204" pitchFamily="34" charset="0"/>
              </a:rPr>
              <a:t>60601-2. </a:t>
            </a:r>
          </a:p>
          <a:p>
            <a:pPr>
              <a:lnSpc>
                <a:spcPct val="80000"/>
              </a:lnSpc>
            </a:pPr>
            <a:r>
              <a:rPr lang="pt-BR" sz="2800" dirty="0" smtClean="0">
                <a:solidFill>
                  <a:schemeClr val="tx1"/>
                </a:solidFill>
                <a:latin typeface="Verdana" panose="020B0604030504040204" pitchFamily="34" charset="0"/>
              </a:rPr>
              <a:t>Torna </a:t>
            </a:r>
            <a:r>
              <a:rPr lang="pt-BR" sz="2800" dirty="0">
                <a:solidFill>
                  <a:schemeClr val="tx1"/>
                </a:solidFill>
                <a:latin typeface="Verdana" panose="020B0604030504040204" pitchFamily="34" charset="0"/>
              </a:rPr>
              <a:t>compulsória a certificação de equipamentos </a:t>
            </a:r>
            <a:r>
              <a:rPr lang="pt-BR" sz="2800" dirty="0" err="1">
                <a:solidFill>
                  <a:schemeClr val="tx1"/>
                </a:solidFill>
                <a:latin typeface="Verdana" panose="020B0604030504040204" pitchFamily="34" charset="0"/>
              </a:rPr>
              <a:t>eletromédicos</a:t>
            </a:r>
            <a:r>
              <a:rPr lang="pt-BR" sz="2800" dirty="0">
                <a:solidFill>
                  <a:schemeClr val="tx1"/>
                </a:solidFill>
                <a:latin typeface="Verdana" panose="020B0604030504040204" pitchFamily="34" charset="0"/>
              </a:rPr>
              <a:t> para os quais existam normas particulares NBR IEC 60601-2</a:t>
            </a:r>
            <a:r>
              <a:rPr lang="pt-BR" sz="2800" dirty="0" smtClean="0">
                <a:solidFill>
                  <a:schemeClr val="tx1"/>
                </a:solidFill>
                <a:latin typeface="Verdana" panose="020B0604030504040204" pitchFamily="34" charset="0"/>
              </a:rPr>
              <a:t>. (12 tipos de equipamentos).</a:t>
            </a:r>
          </a:p>
          <a:p>
            <a:pPr>
              <a:lnSpc>
                <a:spcPct val="80000"/>
              </a:lnSpc>
            </a:pPr>
            <a:r>
              <a:rPr lang="pt-BR" sz="2800" dirty="0" smtClean="0">
                <a:solidFill>
                  <a:schemeClr val="tx1"/>
                </a:solidFill>
                <a:latin typeface="Verdana" panose="020B0604030504040204" pitchFamily="34" charset="0"/>
              </a:rPr>
              <a:t>Autorização </a:t>
            </a:r>
            <a:r>
              <a:rPr lang="pt-BR" sz="2800" dirty="0">
                <a:solidFill>
                  <a:schemeClr val="tx1"/>
                </a:solidFill>
                <a:latin typeface="Verdana" panose="020B0604030504040204" pitchFamily="34" charset="0"/>
              </a:rPr>
              <a:t>de Modelo - AM –RAQCE – Relatório para Análise da Qualidade e Certificação do Equipamento. </a:t>
            </a:r>
            <a:endParaRPr lang="en-US" sz="2800" dirty="0" smtClean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286000" y="213633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1590827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7848600" cy="990600"/>
          </a:xfrm>
          <a:noFill/>
        </p:spPr>
        <p:txBody>
          <a:bodyPr/>
          <a:lstStyle/>
          <a:p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HISTÓRICO</a:t>
            </a:r>
            <a:b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</a:br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Certificação </a:t>
            </a:r>
            <a:r>
              <a:rPr lang="pt-BR" sz="3800" dirty="0" err="1" smtClean="0">
                <a:solidFill>
                  <a:srgbClr val="00B050"/>
                </a:solidFill>
                <a:latin typeface="Verdana" panose="020B0604030504040204" pitchFamily="34" charset="0"/>
              </a:rPr>
              <a:t>Eletromédica</a:t>
            </a:r>
            <a:endParaRPr lang="en-US" sz="3800" dirty="0" smtClean="0">
              <a:solidFill>
                <a:srgbClr val="00B050"/>
              </a:solidFill>
              <a:latin typeface="Verdana" panose="020B060403050404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525963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pt-BR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Resolução ANVISA RDC 32/2007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pt-BR" sz="2800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pt-BR" sz="2800" dirty="0">
                <a:solidFill>
                  <a:schemeClr val="tx1"/>
                </a:solidFill>
              </a:rPr>
              <a:t>Revoga a Resolução RE 444/99</a:t>
            </a:r>
            <a:r>
              <a:rPr lang="pt-BR" sz="2800" dirty="0" smtClean="0">
                <a:solidFill>
                  <a:schemeClr val="tx1"/>
                </a:solidFill>
              </a:rPr>
              <a:t>;</a:t>
            </a:r>
          </a:p>
          <a:p>
            <a:pPr marL="342900" lvl="1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pt-BR" sz="2800" dirty="0">
                <a:solidFill>
                  <a:schemeClr val="tx1"/>
                </a:solidFill>
              </a:rPr>
              <a:t>Extingue a Autorização de Modelo - AM</a:t>
            </a:r>
          </a:p>
          <a:p>
            <a:pPr>
              <a:lnSpc>
                <a:spcPct val="120000"/>
              </a:lnSpc>
            </a:pPr>
            <a:r>
              <a:rPr lang="pt-BR" sz="2800" dirty="0" smtClean="0">
                <a:solidFill>
                  <a:schemeClr val="tx1"/>
                </a:solidFill>
              </a:rPr>
              <a:t>Torna </a:t>
            </a:r>
            <a:r>
              <a:rPr lang="pt-BR" sz="2800" dirty="0">
                <a:solidFill>
                  <a:schemeClr val="tx1"/>
                </a:solidFill>
              </a:rPr>
              <a:t>compulsória a certificação dos equipamentos </a:t>
            </a:r>
            <a:r>
              <a:rPr lang="pt-BR" sz="2800" dirty="0" err="1">
                <a:solidFill>
                  <a:schemeClr val="tx1"/>
                </a:solidFill>
              </a:rPr>
              <a:t>eletromédicos</a:t>
            </a:r>
            <a:r>
              <a:rPr lang="pt-BR" sz="2800" dirty="0">
                <a:solidFill>
                  <a:schemeClr val="tx1"/>
                </a:solidFill>
              </a:rPr>
              <a:t> (SBAC) cujas normas técnicas encontrem-se indicadas na </a:t>
            </a:r>
            <a:r>
              <a:rPr lang="pt-BR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Instrução Normativa </a:t>
            </a:r>
            <a:r>
              <a:rPr lang="pt-BR" sz="2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IN nº 08/2007</a:t>
            </a:r>
            <a:r>
              <a:rPr lang="pt-BR" sz="2800" dirty="0" smtClean="0">
                <a:solidFill>
                  <a:schemeClr val="tx1"/>
                </a:solidFill>
              </a:rPr>
              <a:t>. (28 Normas/ tipos de equipamentos </a:t>
            </a:r>
            <a:r>
              <a:rPr lang="pt-BR" sz="2800" dirty="0" err="1" smtClean="0">
                <a:solidFill>
                  <a:schemeClr val="tx1"/>
                </a:solidFill>
              </a:rPr>
              <a:t>eletromédicos</a:t>
            </a:r>
            <a:r>
              <a:rPr lang="pt-BR" sz="2800" dirty="0" smtClean="0">
                <a:solidFill>
                  <a:schemeClr val="tx1"/>
                </a:solidFill>
              </a:rPr>
              <a:t>)</a:t>
            </a:r>
          </a:p>
          <a:p>
            <a:pPr lvl="1" eaLnBrk="1" hangingPunct="1">
              <a:lnSpc>
                <a:spcPct val="80000"/>
              </a:lnSpc>
            </a:pPr>
            <a:endParaRPr lang="pt-BR" sz="2400" dirty="0" smtClean="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800" dirty="0" smtClean="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61070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Resolução RDC </a:t>
            </a:r>
            <a:r>
              <a:rPr lang="pt-BR" sz="3800" dirty="0">
                <a:solidFill>
                  <a:srgbClr val="00B050"/>
                </a:solidFill>
                <a:latin typeface="Verdana" panose="020B0604030504040204" pitchFamily="34" charset="0"/>
              </a:rPr>
              <a:t>nº 32/07</a:t>
            </a:r>
          </a:p>
        </p:txBody>
      </p:sp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323850" y="1412875"/>
            <a:ext cx="8137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pt-BR">
                <a:solidFill>
                  <a:srgbClr val="3399FF"/>
                </a:solidFill>
                <a:latin typeface="Verdana" panose="020B0604030504040204" pitchFamily="34" charset="0"/>
              </a:rPr>
              <a:t>Equipamentos elétricos sob regime de Vigilância Sanitária:</a:t>
            </a:r>
          </a:p>
        </p:txBody>
      </p: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539750" y="2492375"/>
            <a:ext cx="80645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sz="2400">
                <a:latin typeface="Verdana" panose="020B0604030504040204" pitchFamily="34" charset="0"/>
              </a:rPr>
              <a:t>“são os equipamentos energizados por meio da rede de alimentação elétrica ou fonte de alimentação interna com finalidade médica, odontológica, laboratorial ou fisioterápica, utilizados direta ou indiretamente para diagnóstico, tratamento e monitoração em seres humanos, e ainda os com finalidade de embelezamento e estética.”</a:t>
            </a:r>
          </a:p>
        </p:txBody>
      </p:sp>
    </p:spTree>
    <p:extLst>
      <p:ext uri="{BB962C8B-B14F-4D97-AF65-F5344CB8AC3E}">
        <p14:creationId xmlns="" xmlns:p14="http://schemas.microsoft.com/office/powerpoint/2010/main" val="6568405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sz="3800" dirty="0">
                <a:solidFill>
                  <a:srgbClr val="00B050"/>
                </a:solidFill>
                <a:latin typeface="Verdana" panose="020B0604030504040204" pitchFamily="34" charset="0"/>
              </a:rPr>
              <a:t>Antes de solicitar o registro na ANVISA </a:t>
            </a:r>
          </a:p>
        </p:txBody>
      </p:sp>
      <p:pic>
        <p:nvPicPr>
          <p:cNvPr id="28675" name="Picture 8" descr="MCj0280802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412875"/>
            <a:ext cx="1511300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13" descr="MCj028719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3500438"/>
            <a:ext cx="14986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15" descr="logo_selos_inmet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25" y="2925763"/>
            <a:ext cx="928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AutoShape 16"/>
          <p:cNvSpPr>
            <a:spLocks noChangeArrowheads="1"/>
          </p:cNvSpPr>
          <p:nvPr/>
        </p:nvSpPr>
        <p:spPr bwMode="auto">
          <a:xfrm>
            <a:off x="3349625" y="2349500"/>
            <a:ext cx="935038" cy="576263"/>
          </a:xfrm>
          <a:prstGeom prst="downArrowCallout">
            <a:avLst>
              <a:gd name="adj1" fmla="val 40565"/>
              <a:gd name="adj2" fmla="val 40565"/>
              <a:gd name="adj3" fmla="val 16667"/>
              <a:gd name="adj4" fmla="val 6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sz="2400">
                <a:latin typeface="Times New Roman" panose="02020603050405020304" pitchFamily="18" charset="0"/>
              </a:rPr>
              <a:t>OCP</a:t>
            </a:r>
          </a:p>
        </p:txBody>
      </p:sp>
      <p:sp>
        <p:nvSpPr>
          <p:cNvPr id="28679" name="AutoShape 18"/>
          <p:cNvSpPr>
            <a:spLocks noChangeArrowheads="1"/>
          </p:cNvSpPr>
          <p:nvPr/>
        </p:nvSpPr>
        <p:spPr bwMode="auto">
          <a:xfrm rot="4218959">
            <a:off x="1583532" y="2385218"/>
            <a:ext cx="1403350" cy="900113"/>
          </a:xfrm>
          <a:prstGeom prst="curvedDownArrow">
            <a:avLst>
              <a:gd name="adj1" fmla="val 31182"/>
              <a:gd name="adj2" fmla="val 62363"/>
              <a:gd name="adj3" fmla="val 391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1800"/>
          </a:p>
        </p:txBody>
      </p:sp>
      <p:sp>
        <p:nvSpPr>
          <p:cNvPr id="28680" name="AutoShape 20"/>
          <p:cNvSpPr>
            <a:spLocks noChangeArrowheads="1"/>
          </p:cNvSpPr>
          <p:nvPr/>
        </p:nvSpPr>
        <p:spPr bwMode="auto">
          <a:xfrm rot="-1230264">
            <a:off x="1979613" y="4652963"/>
            <a:ext cx="2520950" cy="1200150"/>
          </a:xfrm>
          <a:prstGeom prst="curvedUpArrow">
            <a:avLst>
              <a:gd name="adj1" fmla="val 42011"/>
              <a:gd name="adj2" fmla="val 8402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1800"/>
          </a:p>
        </p:txBody>
      </p:sp>
      <p:pic>
        <p:nvPicPr>
          <p:cNvPr id="28681" name="Picture 21" descr="MCj0353686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781300"/>
            <a:ext cx="1012825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2" name="AutoShape 23"/>
          <p:cNvSpPr>
            <a:spLocks noChangeArrowheads="1"/>
          </p:cNvSpPr>
          <p:nvPr/>
        </p:nvSpPr>
        <p:spPr bwMode="auto">
          <a:xfrm>
            <a:off x="4500563" y="3068638"/>
            <a:ext cx="576262" cy="433387"/>
          </a:xfrm>
          <a:prstGeom prst="rightArrow">
            <a:avLst>
              <a:gd name="adj1" fmla="val 50000"/>
              <a:gd name="adj2" fmla="val 3324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1800"/>
          </a:p>
        </p:txBody>
      </p:sp>
      <p:pic>
        <p:nvPicPr>
          <p:cNvPr id="28683" name="Picture 27" descr="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636838"/>
            <a:ext cx="1655762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4" name="AutoShape 32"/>
          <p:cNvSpPr>
            <a:spLocks noChangeArrowheads="1"/>
          </p:cNvSpPr>
          <p:nvPr/>
        </p:nvSpPr>
        <p:spPr bwMode="auto">
          <a:xfrm>
            <a:off x="6516688" y="3068638"/>
            <a:ext cx="576262" cy="433387"/>
          </a:xfrm>
          <a:prstGeom prst="rightArrow">
            <a:avLst>
              <a:gd name="adj1" fmla="val 50000"/>
              <a:gd name="adj2" fmla="val 3324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1800"/>
          </a:p>
        </p:txBody>
      </p:sp>
    </p:spTree>
    <p:extLst>
      <p:ext uri="{BB962C8B-B14F-4D97-AF65-F5344CB8AC3E}">
        <p14:creationId xmlns="" xmlns:p14="http://schemas.microsoft.com/office/powerpoint/2010/main" val="28131357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sz="3800" dirty="0" smtClean="0">
                <a:solidFill>
                  <a:srgbClr val="00FF00"/>
                </a:solidFill>
                <a:latin typeface="Verdana" panose="020B0604030504040204" pitchFamily="34" charset="0"/>
              </a:rPr>
              <a:t>Fluxo da Certificação </a:t>
            </a:r>
          </a:p>
        </p:txBody>
      </p:sp>
      <p:pic>
        <p:nvPicPr>
          <p:cNvPr id="29699" name="Picture 3" descr="MCj0280802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412875"/>
            <a:ext cx="1511300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MCj028719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500438"/>
            <a:ext cx="14986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 descr="logo_selos_inmet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133600"/>
            <a:ext cx="9286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2700338" y="1557338"/>
            <a:ext cx="935037" cy="576262"/>
          </a:xfrm>
          <a:prstGeom prst="downArrowCallout">
            <a:avLst>
              <a:gd name="adj1" fmla="val 40565"/>
              <a:gd name="adj2" fmla="val 40565"/>
              <a:gd name="adj3" fmla="val 16667"/>
              <a:gd name="adj4" fmla="val 6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sz="2400">
                <a:latin typeface="Times New Roman" panose="02020603050405020304" pitchFamily="18" charset="0"/>
              </a:rPr>
              <a:t>OCP</a:t>
            </a:r>
          </a:p>
        </p:txBody>
      </p:sp>
      <p:pic>
        <p:nvPicPr>
          <p:cNvPr id="29703" name="Picture 9" descr="MCj0353686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484313"/>
            <a:ext cx="1292225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AutoShape 12"/>
          <p:cNvSpPr>
            <a:spLocks noChangeArrowheads="1"/>
          </p:cNvSpPr>
          <p:nvPr/>
        </p:nvSpPr>
        <p:spPr bwMode="auto">
          <a:xfrm>
            <a:off x="4787900" y="4581525"/>
            <a:ext cx="1296988" cy="360363"/>
          </a:xfrm>
          <a:prstGeom prst="rightArrow">
            <a:avLst>
              <a:gd name="adj1" fmla="val 50000"/>
              <a:gd name="adj2" fmla="val 899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1800"/>
          </a:p>
        </p:txBody>
      </p:sp>
      <p:sp>
        <p:nvSpPr>
          <p:cNvPr id="29705" name="Text Box 13"/>
          <p:cNvSpPr txBox="1">
            <a:spLocks noChangeArrowheads="1"/>
          </p:cNvSpPr>
          <p:nvPr/>
        </p:nvSpPr>
        <p:spPr bwMode="auto">
          <a:xfrm>
            <a:off x="1835150" y="5300663"/>
            <a:ext cx="3889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pt-BR" sz="2400" b="1">
                <a:solidFill>
                  <a:schemeClr val="bg1"/>
                </a:solidFill>
                <a:latin typeface="Tahoma" panose="020B0604030504040204" pitchFamily="34" charset="0"/>
              </a:rPr>
              <a:t>Lab. Brasil ou em outro país </a:t>
            </a:r>
            <a:r>
              <a:rPr lang="pt-BR" sz="1800" b="1">
                <a:solidFill>
                  <a:schemeClr val="bg1"/>
                </a:solidFill>
                <a:latin typeface="Tahoma" panose="020B0604030504040204" pitchFamily="34" charset="0"/>
              </a:rPr>
              <a:t>(MOU – ILAC)</a:t>
            </a:r>
          </a:p>
        </p:txBody>
      </p:sp>
      <p:pic>
        <p:nvPicPr>
          <p:cNvPr id="29706" name="Picture 17" descr="MCj0280769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3860800"/>
            <a:ext cx="1319213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7" name="AutoShape 22"/>
          <p:cNvSpPr>
            <a:spLocks noChangeArrowheads="1"/>
          </p:cNvSpPr>
          <p:nvPr/>
        </p:nvSpPr>
        <p:spPr bwMode="auto">
          <a:xfrm>
            <a:off x="1620838" y="1916113"/>
            <a:ext cx="863600" cy="360362"/>
          </a:xfrm>
          <a:prstGeom prst="leftRightArrow">
            <a:avLst>
              <a:gd name="adj1" fmla="val 50000"/>
              <a:gd name="adj2" fmla="val 479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1800"/>
          </a:p>
        </p:txBody>
      </p:sp>
      <p:sp>
        <p:nvSpPr>
          <p:cNvPr id="29708" name="AutoShape 24"/>
          <p:cNvSpPr>
            <a:spLocks noChangeArrowheads="1"/>
          </p:cNvSpPr>
          <p:nvPr/>
        </p:nvSpPr>
        <p:spPr bwMode="auto">
          <a:xfrm>
            <a:off x="4141788" y="2176463"/>
            <a:ext cx="2301875" cy="388937"/>
          </a:xfrm>
          <a:prstGeom prst="rightArrow">
            <a:avLst>
              <a:gd name="adj1" fmla="val 50000"/>
              <a:gd name="adj2" fmla="val 14795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1800"/>
          </a:p>
        </p:txBody>
      </p:sp>
      <p:sp>
        <p:nvSpPr>
          <p:cNvPr id="29709" name="AutoShape 25"/>
          <p:cNvSpPr>
            <a:spLocks noChangeArrowheads="1"/>
          </p:cNvSpPr>
          <p:nvPr/>
        </p:nvSpPr>
        <p:spPr bwMode="auto">
          <a:xfrm rot="2508028">
            <a:off x="900113" y="2924175"/>
            <a:ext cx="863600" cy="360363"/>
          </a:xfrm>
          <a:prstGeom prst="leftRightArrow">
            <a:avLst>
              <a:gd name="adj1" fmla="val 50000"/>
              <a:gd name="adj2" fmla="val 4792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1800"/>
          </a:p>
        </p:txBody>
      </p:sp>
      <p:sp>
        <p:nvSpPr>
          <p:cNvPr id="29710" name="AutoShape 26"/>
          <p:cNvSpPr>
            <a:spLocks noChangeArrowheads="1"/>
          </p:cNvSpPr>
          <p:nvPr/>
        </p:nvSpPr>
        <p:spPr bwMode="auto">
          <a:xfrm rot="2508028">
            <a:off x="2339975" y="4437063"/>
            <a:ext cx="863600" cy="360362"/>
          </a:xfrm>
          <a:prstGeom prst="leftRightArrow">
            <a:avLst>
              <a:gd name="adj1" fmla="val 50000"/>
              <a:gd name="adj2" fmla="val 479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1800"/>
          </a:p>
        </p:txBody>
      </p:sp>
      <p:sp>
        <p:nvSpPr>
          <p:cNvPr id="29711" name="AutoShape 27"/>
          <p:cNvSpPr>
            <a:spLocks noChangeArrowheads="1"/>
          </p:cNvSpPr>
          <p:nvPr/>
        </p:nvSpPr>
        <p:spPr bwMode="auto">
          <a:xfrm>
            <a:off x="6300788" y="4508500"/>
            <a:ext cx="1873250" cy="1081088"/>
          </a:xfrm>
          <a:prstGeom prst="flowChartMultidocumen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sz="2400">
                <a:latin typeface="Times New Roman" panose="02020603050405020304" pitchFamily="18" charset="0"/>
              </a:rPr>
              <a:t>Relatório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sz="2400">
                <a:latin typeface="Times New Roman" panose="02020603050405020304" pitchFamily="18" charset="0"/>
              </a:rPr>
              <a:t>de Ensaio</a:t>
            </a:r>
          </a:p>
        </p:txBody>
      </p:sp>
      <p:sp>
        <p:nvSpPr>
          <p:cNvPr id="29712" name="AutoShape 29"/>
          <p:cNvSpPr>
            <a:spLocks noChangeArrowheads="1"/>
          </p:cNvSpPr>
          <p:nvPr/>
        </p:nvSpPr>
        <p:spPr bwMode="auto">
          <a:xfrm rot="-9183135">
            <a:off x="3695700" y="3405188"/>
            <a:ext cx="3024188" cy="358775"/>
          </a:xfrm>
          <a:prstGeom prst="rightArrow">
            <a:avLst>
              <a:gd name="adj1" fmla="val 50000"/>
              <a:gd name="adj2" fmla="val 2107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1800"/>
          </a:p>
        </p:txBody>
      </p:sp>
    </p:spTree>
    <p:extLst>
      <p:ext uri="{BB962C8B-B14F-4D97-AF65-F5344CB8AC3E}">
        <p14:creationId xmlns="" xmlns:p14="http://schemas.microsoft.com/office/powerpoint/2010/main" val="41898676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7848600" cy="990600"/>
          </a:xfrm>
          <a:noFill/>
        </p:spPr>
        <p:txBody>
          <a:bodyPr/>
          <a:lstStyle/>
          <a:p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HISTÓRICO</a:t>
            </a:r>
            <a:b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</a:br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Certificação </a:t>
            </a:r>
            <a:r>
              <a:rPr lang="pt-BR" sz="3800" dirty="0" err="1" smtClean="0">
                <a:solidFill>
                  <a:srgbClr val="00B050"/>
                </a:solidFill>
                <a:latin typeface="Verdana" panose="020B0604030504040204" pitchFamily="34" charset="0"/>
              </a:rPr>
              <a:t>Eletromédica</a:t>
            </a:r>
            <a:endParaRPr lang="en-US" sz="3800" dirty="0" smtClean="0">
              <a:solidFill>
                <a:srgbClr val="00B050"/>
              </a:solidFill>
              <a:latin typeface="Verdana" panose="020B060403050404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525963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pt-BR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INSTRUÇÃO NORMATIVA IN 08/2009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pt-BR" sz="2800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</a:rPr>
              <a:t>Amplia quantidade de Normas compulsórias (Lista com 43 tipos de Equipamentos </a:t>
            </a:r>
            <a:r>
              <a:rPr lang="pt-BR" sz="2800" dirty="0" err="1" smtClean="0">
                <a:solidFill>
                  <a:schemeClr val="tx1"/>
                </a:solidFill>
              </a:rPr>
              <a:t>Eletromédicos</a:t>
            </a:r>
            <a:r>
              <a:rPr lang="pt-BR" sz="2800" dirty="0" smtClean="0">
                <a:solidFill>
                  <a:schemeClr val="tx1"/>
                </a:solidFill>
              </a:rPr>
              <a:t>);</a:t>
            </a:r>
          </a:p>
          <a:p>
            <a:pPr marL="342900" lvl="1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</a:rPr>
              <a:t>Torna compulsória a Certificação pela Norma Geral de Segurança Elétrica NBR IEC 60601-1 para todos os Equipamentos Elétricos sob regime da Vigilância Sanitária;</a:t>
            </a:r>
          </a:p>
          <a:p>
            <a:pPr lvl="1" eaLnBrk="1" hangingPunct="1">
              <a:lnSpc>
                <a:spcPct val="80000"/>
              </a:lnSpc>
            </a:pPr>
            <a:endParaRPr lang="pt-BR" sz="2400" dirty="0" smtClean="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800" dirty="0" smtClean="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51690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7848600" cy="990600"/>
          </a:xfrm>
          <a:noFill/>
        </p:spPr>
        <p:txBody>
          <a:bodyPr/>
          <a:lstStyle/>
          <a:p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HISTÓRICO</a:t>
            </a:r>
            <a:b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</a:br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Certificação </a:t>
            </a:r>
            <a:r>
              <a:rPr lang="pt-BR" sz="3800" dirty="0" err="1" smtClean="0">
                <a:solidFill>
                  <a:srgbClr val="00B050"/>
                </a:solidFill>
                <a:latin typeface="Verdana" panose="020B0604030504040204" pitchFamily="34" charset="0"/>
              </a:rPr>
              <a:t>Eletromédica</a:t>
            </a:r>
            <a:endParaRPr lang="en-US" sz="3800" dirty="0" smtClean="0">
              <a:solidFill>
                <a:srgbClr val="00B050"/>
              </a:solidFill>
              <a:latin typeface="Verdana" panose="020B060403050404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525963"/>
          </a:xfrm>
          <a:noFill/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pt-BR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Resolução ANVISA RDC 27/2011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pt-BR" sz="2800" dirty="0" smtClean="0">
              <a:solidFill>
                <a:schemeClr val="tx2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  <a:p>
            <a:pPr marL="457200" lvl="1" indent="0">
              <a:lnSpc>
                <a:spcPct val="120000"/>
              </a:lnSpc>
              <a:buNone/>
            </a:pPr>
            <a:r>
              <a:rPr lang="pt-BR" sz="2800" dirty="0">
                <a:solidFill>
                  <a:schemeClr val="tx1"/>
                </a:solidFill>
              </a:rPr>
              <a:t>Dispõe sobre os procedimentos para certificação compulsória dos equipamentos sob regime de Vigilância Sanitária. </a:t>
            </a:r>
            <a:endParaRPr lang="pt-BR" sz="2800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pt-BR" sz="2800" dirty="0">
                <a:solidFill>
                  <a:schemeClr val="tx1"/>
                </a:solidFill>
              </a:rPr>
              <a:t>Revoga a Resolução </a:t>
            </a:r>
            <a:r>
              <a:rPr lang="pt-BR" sz="2800" dirty="0" smtClean="0">
                <a:solidFill>
                  <a:schemeClr val="tx1"/>
                </a:solidFill>
              </a:rPr>
              <a:t>RDC 32/2007;</a:t>
            </a:r>
          </a:p>
          <a:p>
            <a:pPr>
              <a:lnSpc>
                <a:spcPct val="120000"/>
              </a:lnSpc>
            </a:pPr>
            <a:r>
              <a:rPr lang="pt-BR" sz="2800" dirty="0" smtClean="0">
                <a:solidFill>
                  <a:schemeClr val="tx1"/>
                </a:solidFill>
              </a:rPr>
              <a:t>Torna </a:t>
            </a:r>
            <a:r>
              <a:rPr lang="pt-BR" sz="2800" dirty="0">
                <a:solidFill>
                  <a:schemeClr val="tx1"/>
                </a:solidFill>
              </a:rPr>
              <a:t>compulsória a certificação dos equipamentos </a:t>
            </a:r>
            <a:r>
              <a:rPr lang="pt-BR" sz="2800" dirty="0" err="1">
                <a:solidFill>
                  <a:schemeClr val="tx1"/>
                </a:solidFill>
              </a:rPr>
              <a:t>eletromédicos</a:t>
            </a:r>
            <a:r>
              <a:rPr lang="pt-BR" sz="2800" dirty="0">
                <a:solidFill>
                  <a:schemeClr val="tx1"/>
                </a:solidFill>
              </a:rPr>
              <a:t> (SBAC</a:t>
            </a:r>
            <a:r>
              <a:rPr lang="pt-BR" sz="2800" dirty="0" smtClean="0">
                <a:solidFill>
                  <a:schemeClr val="tx1"/>
                </a:solidFill>
              </a:rPr>
              <a:t>) sujeitos a registro ou cadastro junto à ANVISA </a:t>
            </a:r>
            <a:r>
              <a:rPr lang="pt-BR" sz="2800" dirty="0">
                <a:solidFill>
                  <a:schemeClr val="tx1"/>
                </a:solidFill>
              </a:rPr>
              <a:t>cujas normas técnicas encontrem-se indicadas na </a:t>
            </a:r>
            <a:r>
              <a:rPr lang="pt-BR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Instrução Normativa </a:t>
            </a:r>
            <a:r>
              <a:rPr lang="pt-BR" sz="2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IN nº 03/2011</a:t>
            </a:r>
            <a:r>
              <a:rPr lang="pt-BR" sz="2800" dirty="0" smtClean="0">
                <a:solidFill>
                  <a:schemeClr val="tx1"/>
                </a:solidFill>
              </a:rPr>
              <a:t>. (44 Normas/ tipos de equipamentos </a:t>
            </a:r>
            <a:r>
              <a:rPr lang="pt-BR" sz="2800" dirty="0" err="1" smtClean="0">
                <a:solidFill>
                  <a:schemeClr val="tx1"/>
                </a:solidFill>
              </a:rPr>
              <a:t>eletromédicos</a:t>
            </a:r>
            <a:r>
              <a:rPr lang="pt-BR" sz="2800" dirty="0" smtClean="0">
                <a:solidFill>
                  <a:schemeClr val="tx1"/>
                </a:solidFill>
              </a:rPr>
              <a:t>);</a:t>
            </a:r>
          </a:p>
          <a:p>
            <a:pPr>
              <a:lnSpc>
                <a:spcPct val="120000"/>
              </a:lnSpc>
            </a:pPr>
            <a:r>
              <a:rPr lang="pt-BR" sz="2800" dirty="0" smtClean="0">
                <a:solidFill>
                  <a:schemeClr val="tx1"/>
                </a:solidFill>
              </a:rPr>
              <a:t>Norma Geral NBR IEC 60601-1 – 2ª edição para todos os demais equipamentos.</a:t>
            </a:r>
            <a:endParaRPr lang="en-US" sz="2800" dirty="0" smtClean="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44926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7848600" cy="990600"/>
          </a:xfrm>
          <a:noFill/>
        </p:spPr>
        <p:txBody>
          <a:bodyPr/>
          <a:lstStyle/>
          <a:p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HISTÓRICO</a:t>
            </a:r>
            <a:b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</a:br>
            <a:r>
              <a:rPr lang="pt-BR" sz="3800" dirty="0" smtClean="0">
                <a:solidFill>
                  <a:srgbClr val="00B050"/>
                </a:solidFill>
                <a:latin typeface="Verdana" panose="020B0604030504040204" pitchFamily="34" charset="0"/>
              </a:rPr>
              <a:t>Certificação </a:t>
            </a:r>
            <a:r>
              <a:rPr lang="pt-BR" sz="3800" dirty="0" err="1" smtClean="0">
                <a:solidFill>
                  <a:srgbClr val="00B050"/>
                </a:solidFill>
                <a:latin typeface="Verdana" panose="020B0604030504040204" pitchFamily="34" charset="0"/>
              </a:rPr>
              <a:t>Eletromédica</a:t>
            </a:r>
            <a:endParaRPr lang="en-US" sz="3800" dirty="0" smtClean="0">
              <a:solidFill>
                <a:srgbClr val="00B050"/>
              </a:solidFill>
              <a:latin typeface="Verdana" panose="020B060403050404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525963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pt-BR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INSTRUÇÃO NORMATIVA IN 09/2013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pt-BR" sz="2800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</a:rPr>
              <a:t>Amplia quantidade de Normas compulsórias (Lista com 78 tipos de Equipamentos </a:t>
            </a:r>
            <a:r>
              <a:rPr lang="pt-BR" sz="2800" dirty="0" err="1" smtClean="0">
                <a:solidFill>
                  <a:schemeClr val="tx1"/>
                </a:solidFill>
              </a:rPr>
              <a:t>Eletromédicos</a:t>
            </a:r>
            <a:r>
              <a:rPr lang="pt-BR" sz="2800" dirty="0" smtClean="0">
                <a:solidFill>
                  <a:schemeClr val="tx1"/>
                </a:solidFill>
              </a:rPr>
              <a:t>);</a:t>
            </a:r>
          </a:p>
          <a:p>
            <a:pPr marL="342900" lvl="1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</a:rPr>
              <a:t>Compulsória a Certificação pela Norma Geral de Segurança Elétrica NBR IEC 60601-1 (3ª Edição) para todos os Equipamentos Elétricos sob regime da Vigilância Sanitária;</a:t>
            </a:r>
          </a:p>
          <a:p>
            <a:pPr lvl="1" eaLnBrk="1" hangingPunct="1">
              <a:lnSpc>
                <a:spcPct val="80000"/>
              </a:lnSpc>
            </a:pPr>
            <a:endParaRPr lang="pt-BR" sz="2400" dirty="0" smtClean="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800" dirty="0" smtClean="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52538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1016000"/>
            <a:ext cx="6964362" cy="1203325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t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4000" b="1" dirty="0">
                <a:latin typeface="Verdana" pitchFamily="34" charset="0"/>
              </a:rPr>
              <a:t>IEC 60601-1 - Internacional</a:t>
            </a:r>
            <a:endParaRPr lang="pt-BR" sz="3200" b="1" dirty="0">
              <a:latin typeface="Verdana" pitchFamily="34" charset="0"/>
            </a:endParaRPr>
          </a:p>
        </p:txBody>
      </p:sp>
      <p:sp>
        <p:nvSpPr>
          <p:cNvPr id="11267" name="Text Box 10"/>
          <p:cNvSpPr txBox="1">
            <a:spLocks noChangeArrowheads="1"/>
          </p:cNvSpPr>
          <p:nvPr/>
        </p:nvSpPr>
        <p:spPr bwMode="auto">
          <a:xfrm>
            <a:off x="827088" y="3105150"/>
            <a:ext cx="7850187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pt-BR" sz="3200" smtClean="0">
                <a:solidFill>
                  <a:srgbClr val="000099"/>
                </a:solidFill>
              </a:rPr>
              <a:t> 1ª edição: 1977;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pt-BR" sz="3200" smtClean="0">
                <a:solidFill>
                  <a:srgbClr val="000099"/>
                </a:solidFill>
              </a:rPr>
              <a:t> 2ª edição: 1988 (+ 2 emendas);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pt-BR" sz="3200" smtClean="0">
                <a:solidFill>
                  <a:srgbClr val="000099"/>
                </a:solidFill>
              </a:rPr>
              <a:t> 3ª edição: 2006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  <a:buFont typeface="Verdana" pitchFamily="34" charset="0"/>
              <a:buNone/>
            </a:pPr>
            <a:endParaRPr lang="pt-BR" sz="2400" smtClean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757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089025"/>
            <a:ext cx="6826250" cy="919163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/>
          <a:p>
            <a:r>
              <a:rPr lang="pt-BR" b="1" smtClean="0">
                <a:latin typeface="Verdana" pitchFamily="34" charset="0"/>
              </a:rPr>
              <a:t>IEC 60601-1 </a:t>
            </a:r>
            <a:r>
              <a:rPr lang="pt-BR" sz="3200" b="1" smtClean="0">
                <a:latin typeface="Verdana" pitchFamily="34" charset="0"/>
              </a:rPr>
              <a:t>(3 ª ed.)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755650" y="2349500"/>
            <a:ext cx="7669213" cy="298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pt-BR" sz="3200" smtClean="0">
                <a:solidFill>
                  <a:srgbClr val="000099"/>
                </a:solidFill>
              </a:rPr>
              <a:t> Algumas motivações: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pt-BR" sz="2400" smtClean="0">
                <a:solidFill>
                  <a:srgbClr val="000099"/>
                </a:solidFill>
              </a:rPr>
              <a:t> </a:t>
            </a:r>
            <a:r>
              <a:rPr lang="pt-BR" sz="2400" u="sng" smtClean="0">
                <a:solidFill>
                  <a:srgbClr val="000099"/>
                </a:solidFill>
              </a:rPr>
              <a:t>Rápida evolução tecnológica</a:t>
            </a:r>
            <a:r>
              <a:rPr lang="pt-BR" sz="2400" smtClean="0">
                <a:solidFill>
                  <a:srgbClr val="000099"/>
                </a:solidFill>
              </a:rPr>
              <a:t> do setor;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pt-BR" sz="2400" smtClean="0">
                <a:solidFill>
                  <a:srgbClr val="000099"/>
                </a:solidFill>
              </a:rPr>
              <a:t> Cobertura </a:t>
            </a:r>
            <a:r>
              <a:rPr lang="pt-BR" sz="2400" u="sng" smtClean="0">
                <a:solidFill>
                  <a:srgbClr val="000099"/>
                </a:solidFill>
              </a:rPr>
              <a:t>apenas dos requisitos básicos de segurança da 2ª ed</a:t>
            </a:r>
            <a:r>
              <a:rPr lang="pt-BR" sz="2400" smtClean="0">
                <a:solidFill>
                  <a:srgbClr val="000099"/>
                </a:solidFill>
              </a:rPr>
              <a:t>.;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pt-BR" sz="2400" smtClean="0">
                <a:solidFill>
                  <a:srgbClr val="000099"/>
                </a:solidFill>
              </a:rPr>
              <a:t> </a:t>
            </a:r>
            <a:r>
              <a:rPr lang="pt-BR" sz="2400" u="sng" smtClean="0">
                <a:solidFill>
                  <a:srgbClr val="000099"/>
                </a:solidFill>
              </a:rPr>
              <a:t>Necessidade de inclusão de desempenho essencial</a:t>
            </a:r>
            <a:r>
              <a:rPr lang="pt-BR" sz="2400" smtClean="0">
                <a:solidFill>
                  <a:srgbClr val="000099"/>
                </a:solidFill>
              </a:rPr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229047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125538"/>
            <a:ext cx="6965950" cy="1201737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/>
          <a:p>
            <a:r>
              <a:rPr lang="pt-BR" b="1" smtClean="0">
                <a:latin typeface="Verdana" pitchFamily="34" charset="0"/>
              </a:rPr>
              <a:t>IEC 60601-1 </a:t>
            </a:r>
            <a:r>
              <a:rPr lang="pt-BR" sz="3200" b="1" smtClean="0">
                <a:latin typeface="Verdana" pitchFamily="34" charset="0"/>
              </a:rPr>
              <a:t>(3 ª ed.)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935038" y="2349500"/>
            <a:ext cx="7597775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pt-BR" sz="3200" smtClean="0">
                <a:solidFill>
                  <a:srgbClr val="000099"/>
                </a:solidFill>
              </a:rPr>
              <a:t> Numeração das cláusulas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pt-BR" sz="2400" smtClean="0">
                <a:solidFill>
                  <a:srgbClr val="000099"/>
                </a:solidFill>
              </a:rPr>
              <a:t> Maior clareza;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pt-BR" sz="2400" smtClean="0">
                <a:solidFill>
                  <a:srgbClr val="000099"/>
                </a:solidFill>
              </a:rPr>
              <a:t> Facilidade na leitura.  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pt-BR" sz="2400" smtClean="0">
              <a:solidFill>
                <a:srgbClr val="000099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3200" smtClean="0">
                <a:solidFill>
                  <a:srgbClr val="000099"/>
                </a:solidFill>
              </a:rPr>
              <a:t> Gerenciamento de Risco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smtClean="0">
                <a:solidFill>
                  <a:srgbClr val="000099"/>
                </a:solidFill>
              </a:rPr>
              <a:t>ISO 14971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 rot="2135331">
            <a:off x="5076825" y="2060575"/>
            <a:ext cx="4319588" cy="1439863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400" smtClean="0">
                <a:solidFill>
                  <a:prstClr val="black"/>
                </a:solidFill>
                <a:latin typeface="Stencil" pitchFamily="82" charset="0"/>
              </a:rPr>
              <a:t>Mudança na Filosofia</a:t>
            </a:r>
          </a:p>
        </p:txBody>
      </p:sp>
    </p:spTree>
    <p:extLst>
      <p:ext uri="{BB962C8B-B14F-4D97-AF65-F5344CB8AC3E}">
        <p14:creationId xmlns="" xmlns:p14="http://schemas.microsoft.com/office/powerpoint/2010/main" val="266594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0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1857356" y="1571612"/>
            <a:ext cx="58579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5400" b="1" spc="50" dirty="0" smtClean="0">
                <a:ln w="11430"/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Obrigado!</a:t>
            </a:r>
            <a:endParaRPr lang="pt-BR" sz="5400" b="1" spc="50" dirty="0">
              <a:ln w="11430"/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922" y="5480878"/>
            <a:ext cx="3429016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Equipe GQUIP/GGTPS</a:t>
            </a:r>
          </a:p>
          <a:p>
            <a:pPr algn="ctr">
              <a:lnSpc>
                <a:spcPct val="150000"/>
              </a:lnSpc>
            </a:pPr>
            <a:r>
              <a:rPr lang="pt-BR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Telefone: 3462-6618</a:t>
            </a:r>
          </a:p>
          <a:p>
            <a:pPr algn="ctr">
              <a:lnSpc>
                <a:spcPct val="150000"/>
              </a:lnSpc>
            </a:pPr>
            <a:r>
              <a:rPr lang="pt-BR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Email: ggtps@anvisa.gov.br</a:t>
            </a:r>
            <a:endParaRPr lang="pt-BR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GGTPS/GQUIP - Equipamentos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8" name="Imagem 7" descr="0 logo anvisa horiz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1437" y="6173242"/>
            <a:ext cx="4205748" cy="65254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="" xmlns:p14="http://schemas.microsoft.com/office/powerpoint/2010/main" val="31506800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Personalizada 1">
      <a:dk1>
        <a:sysClr val="windowText" lastClr="000000"/>
      </a:dk1>
      <a:lt1>
        <a:sysClr val="window" lastClr="FFFFFF"/>
      </a:lt1>
      <a:dk2>
        <a:srgbClr val="00194C"/>
      </a:dk2>
      <a:lt2>
        <a:srgbClr val="E4E9EF"/>
      </a:lt2>
      <a:accent1>
        <a:srgbClr val="008080"/>
      </a:accent1>
      <a:accent2>
        <a:srgbClr val="003399"/>
      </a:accent2>
      <a:accent3>
        <a:srgbClr val="FFC000"/>
      </a:accent3>
      <a:accent4>
        <a:srgbClr val="C00000"/>
      </a:accent4>
      <a:accent5>
        <a:srgbClr val="7030A0"/>
      </a:accent5>
      <a:accent6>
        <a:srgbClr val="CC99FF"/>
      </a:accent6>
      <a:hlink>
        <a:srgbClr val="2870FE"/>
      </a:hlink>
      <a:folHlink>
        <a:srgbClr val="B2B2B2"/>
      </a:folHlink>
    </a:clrScheme>
    <a:fontScheme name="Escritório Clássico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967</TotalTime>
  <Words>778</Words>
  <Application>Microsoft Office PowerPoint</Application>
  <PresentationFormat>Apresentação na tela (4:3)</PresentationFormat>
  <Paragraphs>90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Executive</vt:lpstr>
      <vt:lpstr>Workshop sobre Certificação de Equipamentos Eletromédicos</vt:lpstr>
      <vt:lpstr>Marco Legal</vt:lpstr>
      <vt:lpstr>Avaliação da Conformidade</vt:lpstr>
      <vt:lpstr>Certificação</vt:lpstr>
      <vt:lpstr>HISTÓRICO Certificação Eletromédica</vt:lpstr>
      <vt:lpstr>HISTÓRICO Certificação Eletromédica</vt:lpstr>
      <vt:lpstr>HISTÓRICO Certificação Eletromédica</vt:lpstr>
      <vt:lpstr>HISTÓRICO Certificação Eletromédica</vt:lpstr>
      <vt:lpstr>Resolução RDC nº 32/07</vt:lpstr>
      <vt:lpstr>Antes de solicitar o registro na ANVISA </vt:lpstr>
      <vt:lpstr>Fluxo da Certificação </vt:lpstr>
      <vt:lpstr>HISTÓRICO Certificação Eletromédica</vt:lpstr>
      <vt:lpstr>HISTÓRICO Certificação Eletromédica</vt:lpstr>
      <vt:lpstr>HISTÓRICO Certificação Eletromédica</vt:lpstr>
      <vt:lpstr>IEC 60601-1 - Internacional</vt:lpstr>
      <vt:lpstr>IEC 60601-1 (3 ª ed.)</vt:lpstr>
      <vt:lpstr>IEC 60601-1 (3 ª ed.)</vt:lpstr>
      <vt:lpstr>GGTPS/GQUIP - Equipamentos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Medeiros Contarato Burns</dc:creator>
  <cp:lastModifiedBy>LENOVO USER</cp:lastModifiedBy>
  <cp:revision>34</cp:revision>
  <cp:lastPrinted>2014-04-08T19:11:47Z</cp:lastPrinted>
  <dcterms:created xsi:type="dcterms:W3CDTF">2014-01-17T13:18:00Z</dcterms:created>
  <dcterms:modified xsi:type="dcterms:W3CDTF">2014-04-11T19:06:14Z</dcterms:modified>
</cp:coreProperties>
</file>