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ls" ContentType="application/vnd.ms-exce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layout1.xml" ContentType="application/vnd.openxmlformats-officedocument.drawingml.diagram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30"/>
  </p:notesMasterIdLst>
  <p:sldIdLst>
    <p:sldId id="256" r:id="rId2"/>
    <p:sldId id="271" r:id="rId3"/>
    <p:sldId id="272" r:id="rId4"/>
    <p:sldId id="281" r:id="rId5"/>
    <p:sldId id="274" r:id="rId6"/>
    <p:sldId id="275" r:id="rId7"/>
    <p:sldId id="276" r:id="rId8"/>
    <p:sldId id="273" r:id="rId9"/>
    <p:sldId id="278" r:id="rId10"/>
    <p:sldId id="280" r:id="rId11"/>
    <p:sldId id="282" r:id="rId12"/>
    <p:sldId id="283" r:id="rId13"/>
    <p:sldId id="284" r:id="rId14"/>
    <p:sldId id="285" r:id="rId15"/>
    <p:sldId id="293" r:id="rId16"/>
    <p:sldId id="294" r:id="rId17"/>
    <p:sldId id="295" r:id="rId18"/>
    <p:sldId id="296" r:id="rId19"/>
    <p:sldId id="286" r:id="rId20"/>
    <p:sldId id="287" r:id="rId21"/>
    <p:sldId id="288" r:id="rId22"/>
    <p:sldId id="290" r:id="rId23"/>
    <p:sldId id="291" r:id="rId24"/>
    <p:sldId id="292" r:id="rId25"/>
    <p:sldId id="270" r:id="rId26"/>
    <p:sldId id="301" r:id="rId27"/>
    <p:sldId id="299" r:id="rId28"/>
    <p:sldId id="297" r:id="rId29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Estilo com Tema 1 - Ênfase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08FB837D-C827-4EFA-A057-4D05807E0F7C}" styleName="Estilo com Tema 1 - Ênfase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5758FB7-9AC5-4552-8A53-C91805E547FA}" styleName="Estilo com Tema 1 - Ênfase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75DCB02-9BB8-47FD-8907-85C794F793BA}" styleName="Estilo com Tema 1 - Ênfase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9C7853C-536D-4A76-A0AE-DD22124D55A5}" styleName="Estilo com Tema 1 - Ênfase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52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23A314E-DC90-44FC-9665-C2513CAC2571}" type="doc">
      <dgm:prSet loTypeId="urn:microsoft.com/office/officeart/2005/8/layout/ven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3AC207DC-6316-450D-9B43-B33F44CA7D88}">
      <dgm:prSet phldrT="[Texto]" custT="1"/>
      <dgm:spPr/>
      <dgm:t>
        <a:bodyPr/>
        <a:lstStyle/>
        <a:p>
          <a:endParaRPr lang="pt-BR" sz="1400" dirty="0"/>
        </a:p>
      </dgm:t>
    </dgm:pt>
    <dgm:pt modelId="{4DD3D6F0-0ABA-4322-BB53-6CDAFAAC495F}" type="parTrans" cxnId="{D94AE25D-77C7-49A7-B98D-3D704EBB2B6D}">
      <dgm:prSet/>
      <dgm:spPr/>
      <dgm:t>
        <a:bodyPr/>
        <a:lstStyle/>
        <a:p>
          <a:endParaRPr lang="pt-BR"/>
        </a:p>
      </dgm:t>
    </dgm:pt>
    <dgm:pt modelId="{701C7FA2-D9A7-45E0-8E6F-0522910DC07A}" type="sibTrans" cxnId="{D94AE25D-77C7-49A7-B98D-3D704EBB2B6D}">
      <dgm:prSet/>
      <dgm:spPr/>
      <dgm:t>
        <a:bodyPr/>
        <a:lstStyle/>
        <a:p>
          <a:endParaRPr lang="pt-BR"/>
        </a:p>
      </dgm:t>
    </dgm:pt>
    <dgm:pt modelId="{30407E03-194F-4911-9AE5-29CB467A4944}">
      <dgm:prSet phldrT="[Texto]" custT="1"/>
      <dgm:spPr/>
      <dgm:t>
        <a:bodyPr/>
        <a:lstStyle/>
        <a:p>
          <a:endParaRPr lang="pt-BR" sz="1400" b="1" dirty="0"/>
        </a:p>
      </dgm:t>
    </dgm:pt>
    <dgm:pt modelId="{1CD9BD0E-124A-4CC5-9E0A-3EFB713D12DC}" type="parTrans" cxnId="{E77D78FE-23F6-49DD-AC1E-518502862AA0}">
      <dgm:prSet/>
      <dgm:spPr/>
      <dgm:t>
        <a:bodyPr/>
        <a:lstStyle/>
        <a:p>
          <a:endParaRPr lang="pt-BR"/>
        </a:p>
      </dgm:t>
    </dgm:pt>
    <dgm:pt modelId="{6C32487F-7F0D-49D6-BD89-39787885A6AE}" type="sibTrans" cxnId="{E77D78FE-23F6-49DD-AC1E-518502862AA0}">
      <dgm:prSet/>
      <dgm:spPr/>
      <dgm:t>
        <a:bodyPr/>
        <a:lstStyle/>
        <a:p>
          <a:endParaRPr lang="pt-BR"/>
        </a:p>
      </dgm:t>
    </dgm:pt>
    <dgm:pt modelId="{E38AE5C0-BBD0-4473-96D7-3ECF6E401C8A}">
      <dgm:prSet phldrT="[Texto]" custT="1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pt-BR" sz="1800" b="1" dirty="0" smtClean="0">
              <a:solidFill>
                <a:schemeClr val="tx1"/>
              </a:solidFill>
            </a:rPr>
            <a:t>SERVIÇOS DE SAÚDE</a:t>
          </a:r>
        </a:p>
        <a:p>
          <a:r>
            <a:rPr lang="pt-BR" sz="1800" b="1" dirty="0" smtClean="0">
              <a:solidFill>
                <a:schemeClr val="tx1"/>
              </a:solidFill>
            </a:rPr>
            <a:t>(AGÊNCIAS)</a:t>
          </a:r>
          <a:endParaRPr lang="pt-BR" sz="1800" b="1" dirty="0">
            <a:solidFill>
              <a:schemeClr val="tx1"/>
            </a:solidFill>
          </a:endParaRPr>
        </a:p>
      </dgm:t>
    </dgm:pt>
    <dgm:pt modelId="{C937B283-A5D7-4D23-9D5C-FFB35487344C}" type="parTrans" cxnId="{EB5B445E-1F5A-48AA-9F87-BF5684816E39}">
      <dgm:prSet/>
      <dgm:spPr/>
      <dgm:t>
        <a:bodyPr/>
        <a:lstStyle/>
        <a:p>
          <a:endParaRPr lang="pt-BR"/>
        </a:p>
      </dgm:t>
    </dgm:pt>
    <dgm:pt modelId="{0C768A65-CD05-4C8F-8399-203F32D79A4F}" type="sibTrans" cxnId="{EB5B445E-1F5A-48AA-9F87-BF5684816E39}">
      <dgm:prSet/>
      <dgm:spPr/>
      <dgm:t>
        <a:bodyPr/>
        <a:lstStyle/>
        <a:p>
          <a:endParaRPr lang="pt-BR"/>
        </a:p>
      </dgm:t>
    </dgm:pt>
    <dgm:pt modelId="{955B0325-051C-4512-AEA3-B01670EE40D6}">
      <dgm:prSet phldrT="[Texto]" custT="1"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r>
            <a:rPr lang="pt-BR" sz="2000" b="1" dirty="0" smtClean="0">
              <a:solidFill>
                <a:schemeClr val="tx1"/>
              </a:solidFill>
            </a:rPr>
            <a:t>AGENTES</a:t>
          </a:r>
          <a:endParaRPr lang="pt-BR" sz="2000" b="1" dirty="0">
            <a:solidFill>
              <a:schemeClr val="tx1"/>
            </a:solidFill>
          </a:endParaRPr>
        </a:p>
      </dgm:t>
    </dgm:pt>
    <dgm:pt modelId="{7D9C515B-CABB-4E80-BED2-9721E11324F8}" type="parTrans" cxnId="{81EB5868-063B-4A6F-BACA-79A8A985F01E}">
      <dgm:prSet/>
      <dgm:spPr/>
      <dgm:t>
        <a:bodyPr/>
        <a:lstStyle/>
        <a:p>
          <a:endParaRPr lang="pt-BR"/>
        </a:p>
      </dgm:t>
    </dgm:pt>
    <dgm:pt modelId="{E8A6A1E6-4E21-420E-94DD-7FBBA496467E}" type="sibTrans" cxnId="{81EB5868-063B-4A6F-BACA-79A8A985F01E}">
      <dgm:prSet/>
      <dgm:spPr/>
      <dgm:t>
        <a:bodyPr/>
        <a:lstStyle/>
        <a:p>
          <a:endParaRPr lang="pt-BR"/>
        </a:p>
      </dgm:t>
    </dgm:pt>
    <dgm:pt modelId="{E8044C82-2882-48D3-A622-182E6B2E051F}" type="pres">
      <dgm:prSet presAssocID="{B23A314E-DC90-44FC-9665-C2513CAC2571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E2B8F7B1-810B-41EB-B9E0-4C76BC6D5324}" type="pres">
      <dgm:prSet presAssocID="{B23A314E-DC90-44FC-9665-C2513CAC2571}" presName="comp1" presStyleCnt="0"/>
      <dgm:spPr/>
    </dgm:pt>
    <dgm:pt modelId="{BAB1FC69-9C29-49E6-864C-C2F4023F09DB}" type="pres">
      <dgm:prSet presAssocID="{B23A314E-DC90-44FC-9665-C2513CAC2571}" presName="circle1" presStyleLbl="node1" presStyleIdx="0" presStyleCnt="4"/>
      <dgm:spPr/>
      <dgm:t>
        <a:bodyPr/>
        <a:lstStyle/>
        <a:p>
          <a:endParaRPr lang="pt-BR"/>
        </a:p>
      </dgm:t>
    </dgm:pt>
    <dgm:pt modelId="{FB415998-A410-451B-8885-B43CE00C53C7}" type="pres">
      <dgm:prSet presAssocID="{B23A314E-DC90-44FC-9665-C2513CAC2571}" presName="c1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444B62D1-8B60-4EDB-AF31-C22738BA8874}" type="pres">
      <dgm:prSet presAssocID="{B23A314E-DC90-44FC-9665-C2513CAC2571}" presName="comp2" presStyleCnt="0"/>
      <dgm:spPr/>
    </dgm:pt>
    <dgm:pt modelId="{FD28AF7B-A981-42F5-92CE-E72303E05E4E}" type="pres">
      <dgm:prSet presAssocID="{B23A314E-DC90-44FC-9665-C2513CAC2571}" presName="circle2" presStyleLbl="node1" presStyleIdx="1" presStyleCnt="4"/>
      <dgm:spPr/>
      <dgm:t>
        <a:bodyPr/>
        <a:lstStyle/>
        <a:p>
          <a:endParaRPr lang="pt-BR"/>
        </a:p>
      </dgm:t>
    </dgm:pt>
    <dgm:pt modelId="{9677B4C0-5695-41E6-B5D7-53BAA241B627}" type="pres">
      <dgm:prSet presAssocID="{B23A314E-DC90-44FC-9665-C2513CAC2571}" presName="c2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53D6F4D9-5FC8-4E8B-8142-C90143C3811C}" type="pres">
      <dgm:prSet presAssocID="{B23A314E-DC90-44FC-9665-C2513CAC2571}" presName="comp3" presStyleCnt="0"/>
      <dgm:spPr/>
    </dgm:pt>
    <dgm:pt modelId="{4BF6E6F0-0509-4F5E-B0EB-E02A2D32EEDC}" type="pres">
      <dgm:prSet presAssocID="{B23A314E-DC90-44FC-9665-C2513CAC2571}" presName="circle3" presStyleLbl="node1" presStyleIdx="2" presStyleCnt="4"/>
      <dgm:spPr/>
      <dgm:t>
        <a:bodyPr/>
        <a:lstStyle/>
        <a:p>
          <a:endParaRPr lang="pt-BR"/>
        </a:p>
      </dgm:t>
    </dgm:pt>
    <dgm:pt modelId="{DD896C41-9EB0-4C07-8283-64A3DC806F0C}" type="pres">
      <dgm:prSet presAssocID="{B23A314E-DC90-44FC-9665-C2513CAC2571}" presName="c3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FE7F84EB-9EF0-4032-9995-F402D4EC28DF}" type="pres">
      <dgm:prSet presAssocID="{B23A314E-DC90-44FC-9665-C2513CAC2571}" presName="comp4" presStyleCnt="0"/>
      <dgm:spPr/>
    </dgm:pt>
    <dgm:pt modelId="{87065822-5809-4448-B1BE-35345DB05E98}" type="pres">
      <dgm:prSet presAssocID="{B23A314E-DC90-44FC-9665-C2513CAC2571}" presName="circle4" presStyleLbl="node1" presStyleIdx="3" presStyleCnt="4"/>
      <dgm:spPr/>
      <dgm:t>
        <a:bodyPr/>
        <a:lstStyle/>
        <a:p>
          <a:endParaRPr lang="pt-BR"/>
        </a:p>
      </dgm:t>
    </dgm:pt>
    <dgm:pt modelId="{05A59B69-F33C-42F6-84CE-B67E60F7D135}" type="pres">
      <dgm:prSet presAssocID="{B23A314E-DC90-44FC-9665-C2513CAC2571}" presName="c4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163746FF-2296-4CB1-85C6-1BD36092D70E}" type="presOf" srcId="{30407E03-194F-4911-9AE5-29CB467A4944}" destId="{9677B4C0-5695-41E6-B5D7-53BAA241B627}" srcOrd="1" destOrd="0" presId="urn:microsoft.com/office/officeart/2005/8/layout/venn2"/>
    <dgm:cxn modelId="{A7E6D5CA-4382-4B37-8C59-FE1139D052FB}" type="presOf" srcId="{30407E03-194F-4911-9AE5-29CB467A4944}" destId="{FD28AF7B-A981-42F5-92CE-E72303E05E4E}" srcOrd="0" destOrd="0" presId="urn:microsoft.com/office/officeart/2005/8/layout/venn2"/>
    <dgm:cxn modelId="{3C043088-EEFE-400B-8F18-9E9F1D0AEAB3}" type="presOf" srcId="{E38AE5C0-BBD0-4473-96D7-3ECF6E401C8A}" destId="{4BF6E6F0-0509-4F5E-B0EB-E02A2D32EEDC}" srcOrd="0" destOrd="0" presId="urn:microsoft.com/office/officeart/2005/8/layout/venn2"/>
    <dgm:cxn modelId="{D4F68089-6008-43FF-B97D-035FCDE41147}" type="presOf" srcId="{3AC207DC-6316-450D-9B43-B33F44CA7D88}" destId="{FB415998-A410-451B-8885-B43CE00C53C7}" srcOrd="1" destOrd="0" presId="urn:microsoft.com/office/officeart/2005/8/layout/venn2"/>
    <dgm:cxn modelId="{E77D78FE-23F6-49DD-AC1E-518502862AA0}" srcId="{B23A314E-DC90-44FC-9665-C2513CAC2571}" destId="{30407E03-194F-4911-9AE5-29CB467A4944}" srcOrd="1" destOrd="0" parTransId="{1CD9BD0E-124A-4CC5-9E0A-3EFB713D12DC}" sibTransId="{6C32487F-7F0D-49D6-BD89-39787885A6AE}"/>
    <dgm:cxn modelId="{81EB5868-063B-4A6F-BACA-79A8A985F01E}" srcId="{B23A314E-DC90-44FC-9665-C2513CAC2571}" destId="{955B0325-051C-4512-AEA3-B01670EE40D6}" srcOrd="3" destOrd="0" parTransId="{7D9C515B-CABB-4E80-BED2-9721E11324F8}" sibTransId="{E8A6A1E6-4E21-420E-94DD-7FBBA496467E}"/>
    <dgm:cxn modelId="{6A3A319A-B761-4343-A8C2-5CFFDABFDD89}" type="presOf" srcId="{B23A314E-DC90-44FC-9665-C2513CAC2571}" destId="{E8044C82-2882-48D3-A622-182E6B2E051F}" srcOrd="0" destOrd="0" presId="urn:microsoft.com/office/officeart/2005/8/layout/venn2"/>
    <dgm:cxn modelId="{EB5B445E-1F5A-48AA-9F87-BF5684816E39}" srcId="{B23A314E-DC90-44FC-9665-C2513CAC2571}" destId="{E38AE5C0-BBD0-4473-96D7-3ECF6E401C8A}" srcOrd="2" destOrd="0" parTransId="{C937B283-A5D7-4D23-9D5C-FFB35487344C}" sibTransId="{0C768A65-CD05-4C8F-8399-203F32D79A4F}"/>
    <dgm:cxn modelId="{D94AE25D-77C7-49A7-B98D-3D704EBB2B6D}" srcId="{B23A314E-DC90-44FC-9665-C2513CAC2571}" destId="{3AC207DC-6316-450D-9B43-B33F44CA7D88}" srcOrd="0" destOrd="0" parTransId="{4DD3D6F0-0ABA-4322-BB53-6CDAFAAC495F}" sibTransId="{701C7FA2-D9A7-45E0-8E6F-0522910DC07A}"/>
    <dgm:cxn modelId="{91DE010D-14C9-4C26-81AF-E02E24564A70}" type="presOf" srcId="{E38AE5C0-BBD0-4473-96D7-3ECF6E401C8A}" destId="{DD896C41-9EB0-4C07-8283-64A3DC806F0C}" srcOrd="1" destOrd="0" presId="urn:microsoft.com/office/officeart/2005/8/layout/venn2"/>
    <dgm:cxn modelId="{9839112E-1684-488E-AC29-96347D354302}" type="presOf" srcId="{3AC207DC-6316-450D-9B43-B33F44CA7D88}" destId="{BAB1FC69-9C29-49E6-864C-C2F4023F09DB}" srcOrd="0" destOrd="0" presId="urn:microsoft.com/office/officeart/2005/8/layout/venn2"/>
    <dgm:cxn modelId="{8167339A-51B2-4ED4-99B0-E5A341B1D774}" type="presOf" srcId="{955B0325-051C-4512-AEA3-B01670EE40D6}" destId="{05A59B69-F33C-42F6-84CE-B67E60F7D135}" srcOrd="1" destOrd="0" presId="urn:microsoft.com/office/officeart/2005/8/layout/venn2"/>
    <dgm:cxn modelId="{AF890679-19DE-451B-8CEB-A084D9D72CE5}" type="presOf" srcId="{955B0325-051C-4512-AEA3-B01670EE40D6}" destId="{87065822-5809-4448-B1BE-35345DB05E98}" srcOrd="0" destOrd="0" presId="urn:microsoft.com/office/officeart/2005/8/layout/venn2"/>
    <dgm:cxn modelId="{C01B8840-488F-4B59-93EB-5A57D35B6B4C}" type="presParOf" srcId="{E8044C82-2882-48D3-A622-182E6B2E051F}" destId="{E2B8F7B1-810B-41EB-B9E0-4C76BC6D5324}" srcOrd="0" destOrd="0" presId="urn:microsoft.com/office/officeart/2005/8/layout/venn2"/>
    <dgm:cxn modelId="{693E2848-E204-463A-8D99-2699CA6FFEBF}" type="presParOf" srcId="{E2B8F7B1-810B-41EB-B9E0-4C76BC6D5324}" destId="{BAB1FC69-9C29-49E6-864C-C2F4023F09DB}" srcOrd="0" destOrd="0" presId="urn:microsoft.com/office/officeart/2005/8/layout/venn2"/>
    <dgm:cxn modelId="{D0AF7D8A-0C99-4E78-A8C4-8D1A582C364D}" type="presParOf" srcId="{E2B8F7B1-810B-41EB-B9E0-4C76BC6D5324}" destId="{FB415998-A410-451B-8885-B43CE00C53C7}" srcOrd="1" destOrd="0" presId="urn:microsoft.com/office/officeart/2005/8/layout/venn2"/>
    <dgm:cxn modelId="{7EE5FC07-04FD-4307-83DD-DF33574E42DE}" type="presParOf" srcId="{E8044C82-2882-48D3-A622-182E6B2E051F}" destId="{444B62D1-8B60-4EDB-AF31-C22738BA8874}" srcOrd="1" destOrd="0" presId="urn:microsoft.com/office/officeart/2005/8/layout/venn2"/>
    <dgm:cxn modelId="{12DDD2BB-B1C7-4905-9C25-6A57DBE920B1}" type="presParOf" srcId="{444B62D1-8B60-4EDB-AF31-C22738BA8874}" destId="{FD28AF7B-A981-42F5-92CE-E72303E05E4E}" srcOrd="0" destOrd="0" presId="urn:microsoft.com/office/officeart/2005/8/layout/venn2"/>
    <dgm:cxn modelId="{72A32D88-6D32-4D4F-B52F-D5606E446715}" type="presParOf" srcId="{444B62D1-8B60-4EDB-AF31-C22738BA8874}" destId="{9677B4C0-5695-41E6-B5D7-53BAA241B627}" srcOrd="1" destOrd="0" presId="urn:microsoft.com/office/officeart/2005/8/layout/venn2"/>
    <dgm:cxn modelId="{1E82A535-CACB-4523-B045-440A6DB1BD16}" type="presParOf" srcId="{E8044C82-2882-48D3-A622-182E6B2E051F}" destId="{53D6F4D9-5FC8-4E8B-8142-C90143C3811C}" srcOrd="2" destOrd="0" presId="urn:microsoft.com/office/officeart/2005/8/layout/venn2"/>
    <dgm:cxn modelId="{67F6E609-571E-442C-95D5-F359B1A1C857}" type="presParOf" srcId="{53D6F4D9-5FC8-4E8B-8142-C90143C3811C}" destId="{4BF6E6F0-0509-4F5E-B0EB-E02A2D32EEDC}" srcOrd="0" destOrd="0" presId="urn:microsoft.com/office/officeart/2005/8/layout/venn2"/>
    <dgm:cxn modelId="{D34656A7-4B27-44EF-B639-681C68C38729}" type="presParOf" srcId="{53D6F4D9-5FC8-4E8B-8142-C90143C3811C}" destId="{DD896C41-9EB0-4C07-8283-64A3DC806F0C}" srcOrd="1" destOrd="0" presId="urn:microsoft.com/office/officeart/2005/8/layout/venn2"/>
    <dgm:cxn modelId="{12A21A01-EFB3-458E-B1B6-E81778F9B0B7}" type="presParOf" srcId="{E8044C82-2882-48D3-A622-182E6B2E051F}" destId="{FE7F84EB-9EF0-4032-9995-F402D4EC28DF}" srcOrd="3" destOrd="0" presId="urn:microsoft.com/office/officeart/2005/8/layout/venn2"/>
    <dgm:cxn modelId="{E0C4672F-1AF2-43D3-83D9-7974E6EE5724}" type="presParOf" srcId="{FE7F84EB-9EF0-4032-9995-F402D4EC28DF}" destId="{87065822-5809-4448-B1BE-35345DB05E98}" srcOrd="0" destOrd="0" presId="urn:microsoft.com/office/officeart/2005/8/layout/venn2"/>
    <dgm:cxn modelId="{7BFD03C5-16DB-4F0D-A059-8E865364A79B}" type="presParOf" srcId="{FE7F84EB-9EF0-4032-9995-F402D4EC28DF}" destId="{05A59B69-F33C-42F6-84CE-B67E60F7D135}" srcOrd="1" destOrd="0" presId="urn:microsoft.com/office/officeart/2005/8/layout/venn2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AB1FC69-9C29-49E6-864C-C2F4023F09DB}">
      <dsp:nvSpPr>
        <dsp:cNvPr id="0" name=""/>
        <dsp:cNvSpPr/>
      </dsp:nvSpPr>
      <dsp:spPr>
        <a:xfrm>
          <a:off x="1417340" y="0"/>
          <a:ext cx="6309320" cy="630932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400" kern="1200" dirty="0"/>
        </a:p>
      </dsp:txBody>
      <dsp:txXfrm>
        <a:off x="3689957" y="315465"/>
        <a:ext cx="1764085" cy="946398"/>
      </dsp:txXfrm>
    </dsp:sp>
    <dsp:sp modelId="{FD28AF7B-A981-42F5-92CE-E72303E05E4E}">
      <dsp:nvSpPr>
        <dsp:cNvPr id="0" name=""/>
        <dsp:cNvSpPr/>
      </dsp:nvSpPr>
      <dsp:spPr>
        <a:xfrm>
          <a:off x="2048272" y="1261863"/>
          <a:ext cx="5047456" cy="504745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400" b="1" kern="1200" dirty="0"/>
        </a:p>
      </dsp:txBody>
      <dsp:txXfrm>
        <a:off x="3689957" y="1564711"/>
        <a:ext cx="1764085" cy="908542"/>
      </dsp:txXfrm>
    </dsp:sp>
    <dsp:sp modelId="{4BF6E6F0-0509-4F5E-B0EB-E02A2D32EEDC}">
      <dsp:nvSpPr>
        <dsp:cNvPr id="0" name=""/>
        <dsp:cNvSpPr/>
      </dsp:nvSpPr>
      <dsp:spPr>
        <a:xfrm>
          <a:off x="2679203" y="2523727"/>
          <a:ext cx="3785592" cy="3785592"/>
        </a:xfrm>
        <a:prstGeom prst="ellipse">
          <a:avLst/>
        </a:prstGeom>
        <a:solidFill>
          <a:schemeClr val="accent3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800" b="1" kern="1200" dirty="0" smtClean="0">
              <a:solidFill>
                <a:schemeClr val="tx1"/>
              </a:solidFill>
            </a:rPr>
            <a:t>SERVIÇOS DE SAÚDE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800" b="1" kern="1200" dirty="0" smtClean="0">
              <a:solidFill>
                <a:schemeClr val="tx1"/>
              </a:solidFill>
            </a:rPr>
            <a:t>(AGÊNCIAS)</a:t>
          </a:r>
          <a:endParaRPr lang="pt-BR" sz="1800" b="1" kern="1200" dirty="0">
            <a:solidFill>
              <a:schemeClr val="tx1"/>
            </a:solidFill>
          </a:endParaRPr>
        </a:p>
      </dsp:txBody>
      <dsp:txXfrm>
        <a:off x="3689957" y="2807647"/>
        <a:ext cx="1764085" cy="851758"/>
      </dsp:txXfrm>
    </dsp:sp>
    <dsp:sp modelId="{87065822-5809-4448-B1BE-35345DB05E98}">
      <dsp:nvSpPr>
        <dsp:cNvPr id="0" name=""/>
        <dsp:cNvSpPr/>
      </dsp:nvSpPr>
      <dsp:spPr>
        <a:xfrm>
          <a:off x="3310136" y="3785592"/>
          <a:ext cx="2523728" cy="2523728"/>
        </a:xfrm>
        <a:prstGeom prst="ellipse">
          <a:avLst/>
        </a:prstGeom>
        <a:solidFill>
          <a:schemeClr val="accent3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000" b="1" kern="1200" dirty="0" smtClean="0">
              <a:solidFill>
                <a:schemeClr val="tx1"/>
              </a:solidFill>
            </a:rPr>
            <a:t>AGENTES</a:t>
          </a:r>
          <a:endParaRPr lang="pt-BR" sz="2000" b="1" kern="1200" dirty="0">
            <a:solidFill>
              <a:schemeClr val="tx1"/>
            </a:solidFill>
          </a:endParaRPr>
        </a:p>
      </dsp:txBody>
      <dsp:txXfrm>
        <a:off x="3679727" y="4416524"/>
        <a:ext cx="1784545" cy="126186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209B34-E4D5-4CBA-AB4F-FF506490F963}" type="datetimeFigureOut">
              <a:rPr lang="pt-BR" smtClean="0"/>
              <a:pPr/>
              <a:t>11/4/2014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619C42-6437-43D1-99AC-D54A27DA94AC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10303865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580EC1F9-5322-4E98-85B9-1E92AEBFFF6F}" type="slidenum">
              <a:rPr lang="pt-BR" sz="1200"/>
              <a:pPr algn="r"/>
              <a:t>8</a:t>
            </a:fld>
            <a:endParaRPr lang="pt-BR" sz="1200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4550F9D5-56BF-4D70-924C-803A8B27193A}" type="slidenum">
              <a:rPr lang="en-GB"/>
              <a:pPr/>
              <a:t>11</a:t>
            </a:fld>
            <a:endParaRPr lang="en-GB"/>
          </a:p>
        </p:txBody>
      </p:sp>
      <p:sp>
        <p:nvSpPr>
          <p:cNvPr id="27651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27652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6388"/>
          </a:xfrm>
          <a:noFill/>
          <a:ln/>
        </p:spPr>
        <p:txBody>
          <a:bodyPr wrap="none" anchor="ctr"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7CB7EAA-B7FF-4DAA-A3E0-C74B29D3B922}" type="slidenum">
              <a:rPr lang="en-GB"/>
              <a:pPr/>
              <a:t>12</a:t>
            </a:fld>
            <a:endParaRPr lang="en-GB"/>
          </a:p>
        </p:txBody>
      </p:sp>
      <p:sp>
        <p:nvSpPr>
          <p:cNvPr id="28675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28676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6388"/>
          </a:xfrm>
          <a:noFill/>
          <a:ln/>
        </p:spPr>
        <p:txBody>
          <a:bodyPr wrap="none" anchor="ctr"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2ADBECC-64B5-493C-B05A-B4CD1D19640E}" type="slidenum">
              <a:rPr lang="pt-BR"/>
              <a:pPr/>
              <a:t>15</a:t>
            </a:fld>
            <a:endParaRPr lang="pt-BR"/>
          </a:p>
        </p:txBody>
      </p:sp>
      <p:sp>
        <p:nvSpPr>
          <p:cNvPr id="192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2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35273E0-1A3C-455E-A590-B413C734425C}" type="slidenum">
              <a:rPr lang="pt-BR"/>
              <a:pPr/>
              <a:t>16</a:t>
            </a:fld>
            <a:endParaRPr lang="pt-BR"/>
          </a:p>
        </p:txBody>
      </p:sp>
      <p:sp>
        <p:nvSpPr>
          <p:cNvPr id="262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1413" y="695325"/>
            <a:ext cx="4570412" cy="3429000"/>
          </a:xfrm>
          <a:ln/>
        </p:spPr>
      </p:sp>
      <p:sp>
        <p:nvSpPr>
          <p:cNvPr id="262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6268" y="4343401"/>
            <a:ext cx="5485464" cy="4037013"/>
          </a:xfrm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F4B3E8E-9F8F-49A6-984A-74AFC936D025}" type="slidenum">
              <a:rPr lang="pt-BR"/>
              <a:pPr/>
              <a:t>17</a:t>
            </a:fld>
            <a:endParaRPr lang="pt-BR"/>
          </a:p>
        </p:txBody>
      </p:sp>
      <p:sp>
        <p:nvSpPr>
          <p:cNvPr id="260098" name="Rectangle 7"/>
          <p:cNvSpPr txBox="1">
            <a:spLocks noGrp="1" noChangeArrowheads="1"/>
          </p:cNvSpPr>
          <p:nvPr/>
        </p:nvSpPr>
        <p:spPr bwMode="auto">
          <a:xfrm>
            <a:off x="3885213" y="8685213"/>
            <a:ext cx="297122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7C51DCFA-19F1-4084-95C1-1AF1B592A227}" type="slidenum">
              <a:rPr lang="pt-BR" sz="1200"/>
              <a:pPr algn="r"/>
              <a:t>17</a:t>
            </a:fld>
            <a:endParaRPr lang="pt-BR" sz="1200"/>
          </a:p>
        </p:txBody>
      </p:sp>
      <p:sp>
        <p:nvSpPr>
          <p:cNvPr id="260099" name="Rectangle 7"/>
          <p:cNvSpPr txBox="1">
            <a:spLocks noGrp="1" noChangeArrowheads="1"/>
          </p:cNvSpPr>
          <p:nvPr/>
        </p:nvSpPr>
        <p:spPr bwMode="auto">
          <a:xfrm>
            <a:off x="3885213" y="8685213"/>
            <a:ext cx="297122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8F766E48-AE6F-450F-A60A-B4D1A1D2FDFA}" type="slidenum">
              <a:rPr lang="pt-BR" sz="1200"/>
              <a:pPr algn="r"/>
              <a:t>17</a:t>
            </a:fld>
            <a:endParaRPr lang="pt-BR" sz="1200"/>
          </a:p>
        </p:txBody>
      </p:sp>
      <p:sp>
        <p:nvSpPr>
          <p:cNvPr id="260100" name="Rectangle 11"/>
          <p:cNvSpPr txBox="1">
            <a:spLocks noGrp="1" noChangeArrowheads="1"/>
          </p:cNvSpPr>
          <p:nvPr/>
        </p:nvSpPr>
        <p:spPr bwMode="auto">
          <a:xfrm>
            <a:off x="3885213" y="8683625"/>
            <a:ext cx="2963429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9995" tIns="46798" rIns="89995" bIns="46798" anchor="b"/>
          <a:lstStyle>
            <a:lvl1pPr algn="l" defTabSz="442913">
              <a:tabLst>
                <a:tab pos="0" algn="l"/>
                <a:tab pos="446088" algn="l"/>
                <a:tab pos="896938" algn="l"/>
                <a:tab pos="1344613" algn="l"/>
                <a:tab pos="1795463" algn="l"/>
                <a:tab pos="2243138" algn="l"/>
                <a:tab pos="2693988" algn="l"/>
                <a:tab pos="3141663" algn="l"/>
                <a:tab pos="3590925" algn="l"/>
                <a:tab pos="4041775" algn="l"/>
                <a:tab pos="4489450" algn="l"/>
                <a:tab pos="4940300" algn="l"/>
                <a:tab pos="5387975" algn="l"/>
                <a:tab pos="5837238" algn="l"/>
                <a:tab pos="6286500" algn="l"/>
                <a:tab pos="6735763" algn="l"/>
                <a:tab pos="7186613" algn="l"/>
                <a:tab pos="7634288" algn="l"/>
                <a:tab pos="8085138" algn="l"/>
                <a:tab pos="8532813" algn="l"/>
                <a:tab pos="89820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42913">
              <a:tabLst>
                <a:tab pos="0" algn="l"/>
                <a:tab pos="446088" algn="l"/>
                <a:tab pos="896938" algn="l"/>
                <a:tab pos="1344613" algn="l"/>
                <a:tab pos="1795463" algn="l"/>
                <a:tab pos="2243138" algn="l"/>
                <a:tab pos="2693988" algn="l"/>
                <a:tab pos="3141663" algn="l"/>
                <a:tab pos="3590925" algn="l"/>
                <a:tab pos="4041775" algn="l"/>
                <a:tab pos="4489450" algn="l"/>
                <a:tab pos="4940300" algn="l"/>
                <a:tab pos="5387975" algn="l"/>
                <a:tab pos="5837238" algn="l"/>
                <a:tab pos="6286500" algn="l"/>
                <a:tab pos="6735763" algn="l"/>
                <a:tab pos="7186613" algn="l"/>
                <a:tab pos="7634288" algn="l"/>
                <a:tab pos="8085138" algn="l"/>
                <a:tab pos="8532813" algn="l"/>
                <a:tab pos="89820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42913">
              <a:tabLst>
                <a:tab pos="0" algn="l"/>
                <a:tab pos="446088" algn="l"/>
                <a:tab pos="896938" algn="l"/>
                <a:tab pos="1344613" algn="l"/>
                <a:tab pos="1795463" algn="l"/>
                <a:tab pos="2243138" algn="l"/>
                <a:tab pos="2693988" algn="l"/>
                <a:tab pos="3141663" algn="l"/>
                <a:tab pos="3590925" algn="l"/>
                <a:tab pos="4041775" algn="l"/>
                <a:tab pos="4489450" algn="l"/>
                <a:tab pos="4940300" algn="l"/>
                <a:tab pos="5387975" algn="l"/>
                <a:tab pos="5837238" algn="l"/>
                <a:tab pos="6286500" algn="l"/>
                <a:tab pos="6735763" algn="l"/>
                <a:tab pos="7186613" algn="l"/>
                <a:tab pos="7634288" algn="l"/>
                <a:tab pos="8085138" algn="l"/>
                <a:tab pos="8532813" algn="l"/>
                <a:tab pos="89820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 defTabSz="442913">
              <a:tabLst>
                <a:tab pos="0" algn="l"/>
                <a:tab pos="446088" algn="l"/>
                <a:tab pos="896938" algn="l"/>
                <a:tab pos="1344613" algn="l"/>
                <a:tab pos="1795463" algn="l"/>
                <a:tab pos="2243138" algn="l"/>
                <a:tab pos="2693988" algn="l"/>
                <a:tab pos="3141663" algn="l"/>
                <a:tab pos="3590925" algn="l"/>
                <a:tab pos="4041775" algn="l"/>
                <a:tab pos="4489450" algn="l"/>
                <a:tab pos="4940300" algn="l"/>
                <a:tab pos="5387975" algn="l"/>
                <a:tab pos="5837238" algn="l"/>
                <a:tab pos="6286500" algn="l"/>
                <a:tab pos="6735763" algn="l"/>
                <a:tab pos="7186613" algn="l"/>
                <a:tab pos="7634288" algn="l"/>
                <a:tab pos="8085138" algn="l"/>
                <a:tab pos="8532813" algn="l"/>
                <a:tab pos="89820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42913">
              <a:tabLst>
                <a:tab pos="0" algn="l"/>
                <a:tab pos="446088" algn="l"/>
                <a:tab pos="896938" algn="l"/>
                <a:tab pos="1344613" algn="l"/>
                <a:tab pos="1795463" algn="l"/>
                <a:tab pos="2243138" algn="l"/>
                <a:tab pos="2693988" algn="l"/>
                <a:tab pos="3141663" algn="l"/>
                <a:tab pos="3590925" algn="l"/>
                <a:tab pos="4041775" algn="l"/>
                <a:tab pos="4489450" algn="l"/>
                <a:tab pos="4940300" algn="l"/>
                <a:tab pos="5387975" algn="l"/>
                <a:tab pos="5837238" algn="l"/>
                <a:tab pos="6286500" algn="l"/>
                <a:tab pos="6735763" algn="l"/>
                <a:tab pos="7186613" algn="l"/>
                <a:tab pos="7634288" algn="l"/>
                <a:tab pos="8085138" algn="l"/>
                <a:tab pos="8532813" algn="l"/>
                <a:tab pos="89820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42913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446088" algn="l"/>
                <a:tab pos="896938" algn="l"/>
                <a:tab pos="1344613" algn="l"/>
                <a:tab pos="1795463" algn="l"/>
                <a:tab pos="2243138" algn="l"/>
                <a:tab pos="2693988" algn="l"/>
                <a:tab pos="3141663" algn="l"/>
                <a:tab pos="3590925" algn="l"/>
                <a:tab pos="4041775" algn="l"/>
                <a:tab pos="4489450" algn="l"/>
                <a:tab pos="4940300" algn="l"/>
                <a:tab pos="5387975" algn="l"/>
                <a:tab pos="5837238" algn="l"/>
                <a:tab pos="6286500" algn="l"/>
                <a:tab pos="6735763" algn="l"/>
                <a:tab pos="7186613" algn="l"/>
                <a:tab pos="7634288" algn="l"/>
                <a:tab pos="8085138" algn="l"/>
                <a:tab pos="8532813" algn="l"/>
                <a:tab pos="89820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42913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446088" algn="l"/>
                <a:tab pos="896938" algn="l"/>
                <a:tab pos="1344613" algn="l"/>
                <a:tab pos="1795463" algn="l"/>
                <a:tab pos="2243138" algn="l"/>
                <a:tab pos="2693988" algn="l"/>
                <a:tab pos="3141663" algn="l"/>
                <a:tab pos="3590925" algn="l"/>
                <a:tab pos="4041775" algn="l"/>
                <a:tab pos="4489450" algn="l"/>
                <a:tab pos="4940300" algn="l"/>
                <a:tab pos="5387975" algn="l"/>
                <a:tab pos="5837238" algn="l"/>
                <a:tab pos="6286500" algn="l"/>
                <a:tab pos="6735763" algn="l"/>
                <a:tab pos="7186613" algn="l"/>
                <a:tab pos="7634288" algn="l"/>
                <a:tab pos="8085138" algn="l"/>
                <a:tab pos="8532813" algn="l"/>
                <a:tab pos="89820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42913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446088" algn="l"/>
                <a:tab pos="896938" algn="l"/>
                <a:tab pos="1344613" algn="l"/>
                <a:tab pos="1795463" algn="l"/>
                <a:tab pos="2243138" algn="l"/>
                <a:tab pos="2693988" algn="l"/>
                <a:tab pos="3141663" algn="l"/>
                <a:tab pos="3590925" algn="l"/>
                <a:tab pos="4041775" algn="l"/>
                <a:tab pos="4489450" algn="l"/>
                <a:tab pos="4940300" algn="l"/>
                <a:tab pos="5387975" algn="l"/>
                <a:tab pos="5837238" algn="l"/>
                <a:tab pos="6286500" algn="l"/>
                <a:tab pos="6735763" algn="l"/>
                <a:tab pos="7186613" algn="l"/>
                <a:tab pos="7634288" algn="l"/>
                <a:tab pos="8085138" algn="l"/>
                <a:tab pos="8532813" algn="l"/>
                <a:tab pos="89820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42913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446088" algn="l"/>
                <a:tab pos="896938" algn="l"/>
                <a:tab pos="1344613" algn="l"/>
                <a:tab pos="1795463" algn="l"/>
                <a:tab pos="2243138" algn="l"/>
                <a:tab pos="2693988" algn="l"/>
                <a:tab pos="3141663" algn="l"/>
                <a:tab pos="3590925" algn="l"/>
                <a:tab pos="4041775" algn="l"/>
                <a:tab pos="4489450" algn="l"/>
                <a:tab pos="4940300" algn="l"/>
                <a:tab pos="5387975" algn="l"/>
                <a:tab pos="5837238" algn="l"/>
                <a:tab pos="6286500" algn="l"/>
                <a:tab pos="6735763" algn="l"/>
                <a:tab pos="7186613" algn="l"/>
                <a:tab pos="7634288" algn="l"/>
                <a:tab pos="8085138" algn="l"/>
                <a:tab pos="8532813" algn="l"/>
                <a:tab pos="89820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buClr>
                <a:srgbClr val="000000"/>
              </a:buClr>
              <a:buSzPct val="100000"/>
              <a:buFont typeface="Arial" charset="0"/>
              <a:buNone/>
            </a:pPr>
            <a:fld id="{7B5ADE08-377E-4A97-B734-B77B0D2FA8F2}" type="slidenum">
              <a:rPr lang="en-GB" sz="1200">
                <a:solidFill>
                  <a:srgbClr val="000000"/>
                </a:solidFill>
              </a:rPr>
              <a:pPr algn="r">
                <a:buClr>
                  <a:srgbClr val="000000"/>
                </a:buClr>
                <a:buSzPct val="100000"/>
                <a:buFont typeface="Arial" charset="0"/>
                <a:buNone/>
              </a:pPr>
              <a:t>17</a:t>
            </a:fld>
            <a:endParaRPr lang="en-GB" sz="1200">
              <a:solidFill>
                <a:srgbClr val="000000"/>
              </a:solidFill>
            </a:endParaRPr>
          </a:p>
        </p:txBody>
      </p:sp>
      <p:sp>
        <p:nvSpPr>
          <p:cNvPr id="260101" name="Text Box 1"/>
          <p:cNvSpPr txBox="1">
            <a:spLocks noChangeArrowheads="1"/>
          </p:cNvSpPr>
          <p:nvPr/>
        </p:nvSpPr>
        <p:spPr bwMode="auto">
          <a:xfrm>
            <a:off x="1018485" y="685800"/>
            <a:ext cx="4821031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1435" tIns="45717" rIns="91435" bIns="45717" anchor="ctr"/>
          <a:lstStyle>
            <a:lvl1pPr algn="l" defTabSz="442913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42913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42913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 defTabSz="442913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42913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429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429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429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429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23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endParaRPr lang="en-US" sz="1800">
              <a:solidFill>
                <a:schemeClr val="bg1"/>
              </a:solidFill>
            </a:endParaRPr>
          </a:p>
        </p:txBody>
      </p:sp>
      <p:sp>
        <p:nvSpPr>
          <p:cNvPr id="260102" name="Rectangle 2"/>
          <p:cNvSpPr>
            <a:spLocks noGrp="1" noChangeArrowheads="1"/>
          </p:cNvSpPr>
          <p:nvPr>
            <p:ph type="body"/>
          </p:nvPr>
        </p:nvSpPr>
        <p:spPr>
          <a:xfrm>
            <a:off x="686268" y="4343400"/>
            <a:ext cx="5479225" cy="4110038"/>
          </a:xfrm>
        </p:spPr>
        <p:txBody>
          <a:bodyPr wrap="none" lIns="89995" tIns="46798" rIns="89995" bIns="46798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6A1C4DE-5F81-49C6-B381-13B1530C5C27}" type="slidenum">
              <a:rPr lang="pt-BR"/>
              <a:pPr/>
              <a:t>18</a:t>
            </a:fld>
            <a:endParaRPr lang="pt-BR"/>
          </a:p>
        </p:txBody>
      </p:sp>
      <p:sp>
        <p:nvSpPr>
          <p:cNvPr id="136194" name="Rectangle 7"/>
          <p:cNvSpPr txBox="1">
            <a:spLocks noGrp="1" noChangeArrowheads="1"/>
          </p:cNvSpPr>
          <p:nvPr/>
        </p:nvSpPr>
        <p:spPr bwMode="auto">
          <a:xfrm>
            <a:off x="3885213" y="8685213"/>
            <a:ext cx="297122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F986EC15-CD6B-4EB8-8225-B40A026677E9}" type="slidenum">
              <a:rPr lang="pt-BR" sz="1200"/>
              <a:pPr algn="r"/>
              <a:t>18</a:t>
            </a:fld>
            <a:endParaRPr lang="pt-BR" sz="1200"/>
          </a:p>
        </p:txBody>
      </p:sp>
      <p:sp>
        <p:nvSpPr>
          <p:cNvPr id="136195" name="Rectangle 11"/>
          <p:cNvSpPr txBox="1">
            <a:spLocks noGrp="1" noChangeArrowheads="1"/>
          </p:cNvSpPr>
          <p:nvPr/>
        </p:nvSpPr>
        <p:spPr bwMode="auto">
          <a:xfrm>
            <a:off x="3885213" y="8683625"/>
            <a:ext cx="2963429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9995" tIns="46798" rIns="89995" bIns="46798" anchor="b"/>
          <a:lstStyle>
            <a:lvl1pPr algn="l" defTabSz="442913">
              <a:tabLst>
                <a:tab pos="0" algn="l"/>
                <a:tab pos="446088" algn="l"/>
                <a:tab pos="896938" algn="l"/>
                <a:tab pos="1344613" algn="l"/>
                <a:tab pos="1795463" algn="l"/>
                <a:tab pos="2243138" algn="l"/>
                <a:tab pos="2693988" algn="l"/>
                <a:tab pos="3141663" algn="l"/>
                <a:tab pos="3590925" algn="l"/>
                <a:tab pos="4041775" algn="l"/>
                <a:tab pos="4489450" algn="l"/>
                <a:tab pos="4940300" algn="l"/>
                <a:tab pos="5387975" algn="l"/>
                <a:tab pos="5837238" algn="l"/>
                <a:tab pos="6286500" algn="l"/>
                <a:tab pos="6735763" algn="l"/>
                <a:tab pos="7186613" algn="l"/>
                <a:tab pos="7634288" algn="l"/>
                <a:tab pos="8085138" algn="l"/>
                <a:tab pos="8532813" algn="l"/>
                <a:tab pos="89820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42913">
              <a:tabLst>
                <a:tab pos="0" algn="l"/>
                <a:tab pos="446088" algn="l"/>
                <a:tab pos="896938" algn="l"/>
                <a:tab pos="1344613" algn="l"/>
                <a:tab pos="1795463" algn="l"/>
                <a:tab pos="2243138" algn="l"/>
                <a:tab pos="2693988" algn="l"/>
                <a:tab pos="3141663" algn="l"/>
                <a:tab pos="3590925" algn="l"/>
                <a:tab pos="4041775" algn="l"/>
                <a:tab pos="4489450" algn="l"/>
                <a:tab pos="4940300" algn="l"/>
                <a:tab pos="5387975" algn="l"/>
                <a:tab pos="5837238" algn="l"/>
                <a:tab pos="6286500" algn="l"/>
                <a:tab pos="6735763" algn="l"/>
                <a:tab pos="7186613" algn="l"/>
                <a:tab pos="7634288" algn="l"/>
                <a:tab pos="8085138" algn="l"/>
                <a:tab pos="8532813" algn="l"/>
                <a:tab pos="89820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42913">
              <a:tabLst>
                <a:tab pos="0" algn="l"/>
                <a:tab pos="446088" algn="l"/>
                <a:tab pos="896938" algn="l"/>
                <a:tab pos="1344613" algn="l"/>
                <a:tab pos="1795463" algn="l"/>
                <a:tab pos="2243138" algn="l"/>
                <a:tab pos="2693988" algn="l"/>
                <a:tab pos="3141663" algn="l"/>
                <a:tab pos="3590925" algn="l"/>
                <a:tab pos="4041775" algn="l"/>
                <a:tab pos="4489450" algn="l"/>
                <a:tab pos="4940300" algn="l"/>
                <a:tab pos="5387975" algn="l"/>
                <a:tab pos="5837238" algn="l"/>
                <a:tab pos="6286500" algn="l"/>
                <a:tab pos="6735763" algn="l"/>
                <a:tab pos="7186613" algn="l"/>
                <a:tab pos="7634288" algn="l"/>
                <a:tab pos="8085138" algn="l"/>
                <a:tab pos="8532813" algn="l"/>
                <a:tab pos="89820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 defTabSz="442913">
              <a:tabLst>
                <a:tab pos="0" algn="l"/>
                <a:tab pos="446088" algn="l"/>
                <a:tab pos="896938" algn="l"/>
                <a:tab pos="1344613" algn="l"/>
                <a:tab pos="1795463" algn="l"/>
                <a:tab pos="2243138" algn="l"/>
                <a:tab pos="2693988" algn="l"/>
                <a:tab pos="3141663" algn="l"/>
                <a:tab pos="3590925" algn="l"/>
                <a:tab pos="4041775" algn="l"/>
                <a:tab pos="4489450" algn="l"/>
                <a:tab pos="4940300" algn="l"/>
                <a:tab pos="5387975" algn="l"/>
                <a:tab pos="5837238" algn="l"/>
                <a:tab pos="6286500" algn="l"/>
                <a:tab pos="6735763" algn="l"/>
                <a:tab pos="7186613" algn="l"/>
                <a:tab pos="7634288" algn="l"/>
                <a:tab pos="8085138" algn="l"/>
                <a:tab pos="8532813" algn="l"/>
                <a:tab pos="89820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42913">
              <a:tabLst>
                <a:tab pos="0" algn="l"/>
                <a:tab pos="446088" algn="l"/>
                <a:tab pos="896938" algn="l"/>
                <a:tab pos="1344613" algn="l"/>
                <a:tab pos="1795463" algn="l"/>
                <a:tab pos="2243138" algn="l"/>
                <a:tab pos="2693988" algn="l"/>
                <a:tab pos="3141663" algn="l"/>
                <a:tab pos="3590925" algn="l"/>
                <a:tab pos="4041775" algn="l"/>
                <a:tab pos="4489450" algn="l"/>
                <a:tab pos="4940300" algn="l"/>
                <a:tab pos="5387975" algn="l"/>
                <a:tab pos="5837238" algn="l"/>
                <a:tab pos="6286500" algn="l"/>
                <a:tab pos="6735763" algn="l"/>
                <a:tab pos="7186613" algn="l"/>
                <a:tab pos="7634288" algn="l"/>
                <a:tab pos="8085138" algn="l"/>
                <a:tab pos="8532813" algn="l"/>
                <a:tab pos="89820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42913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446088" algn="l"/>
                <a:tab pos="896938" algn="l"/>
                <a:tab pos="1344613" algn="l"/>
                <a:tab pos="1795463" algn="l"/>
                <a:tab pos="2243138" algn="l"/>
                <a:tab pos="2693988" algn="l"/>
                <a:tab pos="3141663" algn="l"/>
                <a:tab pos="3590925" algn="l"/>
                <a:tab pos="4041775" algn="l"/>
                <a:tab pos="4489450" algn="l"/>
                <a:tab pos="4940300" algn="l"/>
                <a:tab pos="5387975" algn="l"/>
                <a:tab pos="5837238" algn="l"/>
                <a:tab pos="6286500" algn="l"/>
                <a:tab pos="6735763" algn="l"/>
                <a:tab pos="7186613" algn="l"/>
                <a:tab pos="7634288" algn="l"/>
                <a:tab pos="8085138" algn="l"/>
                <a:tab pos="8532813" algn="l"/>
                <a:tab pos="89820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42913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446088" algn="l"/>
                <a:tab pos="896938" algn="l"/>
                <a:tab pos="1344613" algn="l"/>
                <a:tab pos="1795463" algn="l"/>
                <a:tab pos="2243138" algn="l"/>
                <a:tab pos="2693988" algn="l"/>
                <a:tab pos="3141663" algn="l"/>
                <a:tab pos="3590925" algn="l"/>
                <a:tab pos="4041775" algn="l"/>
                <a:tab pos="4489450" algn="l"/>
                <a:tab pos="4940300" algn="l"/>
                <a:tab pos="5387975" algn="l"/>
                <a:tab pos="5837238" algn="l"/>
                <a:tab pos="6286500" algn="l"/>
                <a:tab pos="6735763" algn="l"/>
                <a:tab pos="7186613" algn="l"/>
                <a:tab pos="7634288" algn="l"/>
                <a:tab pos="8085138" algn="l"/>
                <a:tab pos="8532813" algn="l"/>
                <a:tab pos="89820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42913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446088" algn="l"/>
                <a:tab pos="896938" algn="l"/>
                <a:tab pos="1344613" algn="l"/>
                <a:tab pos="1795463" algn="l"/>
                <a:tab pos="2243138" algn="l"/>
                <a:tab pos="2693988" algn="l"/>
                <a:tab pos="3141663" algn="l"/>
                <a:tab pos="3590925" algn="l"/>
                <a:tab pos="4041775" algn="l"/>
                <a:tab pos="4489450" algn="l"/>
                <a:tab pos="4940300" algn="l"/>
                <a:tab pos="5387975" algn="l"/>
                <a:tab pos="5837238" algn="l"/>
                <a:tab pos="6286500" algn="l"/>
                <a:tab pos="6735763" algn="l"/>
                <a:tab pos="7186613" algn="l"/>
                <a:tab pos="7634288" algn="l"/>
                <a:tab pos="8085138" algn="l"/>
                <a:tab pos="8532813" algn="l"/>
                <a:tab pos="89820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42913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446088" algn="l"/>
                <a:tab pos="896938" algn="l"/>
                <a:tab pos="1344613" algn="l"/>
                <a:tab pos="1795463" algn="l"/>
                <a:tab pos="2243138" algn="l"/>
                <a:tab pos="2693988" algn="l"/>
                <a:tab pos="3141663" algn="l"/>
                <a:tab pos="3590925" algn="l"/>
                <a:tab pos="4041775" algn="l"/>
                <a:tab pos="4489450" algn="l"/>
                <a:tab pos="4940300" algn="l"/>
                <a:tab pos="5387975" algn="l"/>
                <a:tab pos="5837238" algn="l"/>
                <a:tab pos="6286500" algn="l"/>
                <a:tab pos="6735763" algn="l"/>
                <a:tab pos="7186613" algn="l"/>
                <a:tab pos="7634288" algn="l"/>
                <a:tab pos="8085138" algn="l"/>
                <a:tab pos="8532813" algn="l"/>
                <a:tab pos="89820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buClr>
                <a:srgbClr val="000000"/>
              </a:buClr>
              <a:buSzPct val="100000"/>
              <a:buFont typeface="Arial" charset="0"/>
              <a:buNone/>
            </a:pPr>
            <a:fld id="{8CE7C740-FAF3-4C0B-ABF3-CA74DEC8C60A}" type="slidenum">
              <a:rPr lang="en-GB" sz="1200">
                <a:solidFill>
                  <a:srgbClr val="000000"/>
                </a:solidFill>
              </a:rPr>
              <a:pPr algn="r">
                <a:buClr>
                  <a:srgbClr val="000000"/>
                </a:buClr>
                <a:buSzPct val="100000"/>
                <a:buFont typeface="Arial" charset="0"/>
                <a:buNone/>
              </a:pPr>
              <a:t>18</a:t>
            </a:fld>
            <a:endParaRPr lang="en-GB" sz="1200">
              <a:solidFill>
                <a:srgbClr val="000000"/>
              </a:solidFill>
            </a:endParaRPr>
          </a:p>
        </p:txBody>
      </p:sp>
      <p:sp>
        <p:nvSpPr>
          <p:cNvPr id="136196" name="Text Box 1"/>
          <p:cNvSpPr txBox="1">
            <a:spLocks noChangeArrowheads="1"/>
          </p:cNvSpPr>
          <p:nvPr/>
        </p:nvSpPr>
        <p:spPr bwMode="auto">
          <a:xfrm>
            <a:off x="1018485" y="685800"/>
            <a:ext cx="4821031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1435" tIns="45717" rIns="91435" bIns="45717" anchor="ctr"/>
          <a:lstStyle>
            <a:lvl1pPr algn="l" defTabSz="442913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42913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42913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 defTabSz="442913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42913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429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429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429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429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lnSpc>
                <a:spcPct val="123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endParaRPr lang="en-US" sz="1800">
              <a:solidFill>
                <a:schemeClr val="bg1"/>
              </a:solidFill>
            </a:endParaRPr>
          </a:p>
        </p:txBody>
      </p:sp>
      <p:sp>
        <p:nvSpPr>
          <p:cNvPr id="136197" name="Rectangle 2"/>
          <p:cNvSpPr>
            <a:spLocks noGrp="1" noChangeArrowheads="1"/>
          </p:cNvSpPr>
          <p:nvPr>
            <p:ph type="body"/>
          </p:nvPr>
        </p:nvSpPr>
        <p:spPr>
          <a:xfrm>
            <a:off x="686268" y="4343400"/>
            <a:ext cx="5479225" cy="4110038"/>
          </a:xfrm>
        </p:spPr>
        <p:txBody>
          <a:bodyPr wrap="none" lIns="89995" tIns="46798" rIns="89995" bIns="46798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12F16D67-58E1-4EC0-8EAB-463F4BE07195}" type="slidenum">
              <a:rPr lang="pt-BR" sz="1200"/>
              <a:pPr algn="r"/>
              <a:t>19</a:t>
            </a:fld>
            <a:endParaRPr lang="pt-BR" sz="1200"/>
          </a:p>
        </p:txBody>
      </p:sp>
      <p:sp>
        <p:nvSpPr>
          <p:cNvPr id="35843" name="Rectangle 11"/>
          <p:cNvSpPr txBox="1">
            <a:spLocks noGrp="1" noChangeArrowheads="1"/>
          </p:cNvSpPr>
          <p:nvPr/>
        </p:nvSpPr>
        <p:spPr bwMode="auto">
          <a:xfrm>
            <a:off x="3884613" y="8683625"/>
            <a:ext cx="2963862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9995" tIns="46798" rIns="89995" bIns="46798" anchor="b"/>
          <a:lstStyle/>
          <a:p>
            <a:pPr algn="r" defTabSz="442913"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446088" algn="l"/>
                <a:tab pos="896938" algn="l"/>
                <a:tab pos="1344613" algn="l"/>
                <a:tab pos="1795463" algn="l"/>
                <a:tab pos="2243138" algn="l"/>
                <a:tab pos="2693988" algn="l"/>
                <a:tab pos="3141663" algn="l"/>
                <a:tab pos="3590925" algn="l"/>
                <a:tab pos="4041775" algn="l"/>
                <a:tab pos="4489450" algn="l"/>
                <a:tab pos="4940300" algn="l"/>
                <a:tab pos="5387975" algn="l"/>
                <a:tab pos="5837238" algn="l"/>
                <a:tab pos="6286500" algn="l"/>
                <a:tab pos="6735763" algn="l"/>
                <a:tab pos="7186613" algn="l"/>
                <a:tab pos="7634288" algn="l"/>
                <a:tab pos="8085138" algn="l"/>
                <a:tab pos="8532813" algn="l"/>
                <a:tab pos="8982075" algn="l"/>
              </a:tabLst>
            </a:pPr>
            <a:fld id="{AD3F2483-FB2B-440F-8A01-4E0E19443C18}" type="slidenum">
              <a:rPr lang="en-GB" sz="1200">
                <a:solidFill>
                  <a:srgbClr val="000000"/>
                </a:solidFill>
              </a:rPr>
              <a:pPr algn="r" defTabSz="442913">
                <a:buClr>
                  <a:srgbClr val="000000"/>
                </a:buClr>
                <a:buSzPct val="100000"/>
                <a:buFont typeface="Arial" charset="0"/>
                <a:buNone/>
                <a:tabLst>
                  <a:tab pos="0" algn="l"/>
                  <a:tab pos="446088" algn="l"/>
                  <a:tab pos="896938" algn="l"/>
                  <a:tab pos="1344613" algn="l"/>
                  <a:tab pos="1795463" algn="l"/>
                  <a:tab pos="2243138" algn="l"/>
                  <a:tab pos="2693988" algn="l"/>
                  <a:tab pos="3141663" algn="l"/>
                  <a:tab pos="3590925" algn="l"/>
                  <a:tab pos="4041775" algn="l"/>
                  <a:tab pos="4489450" algn="l"/>
                  <a:tab pos="4940300" algn="l"/>
                  <a:tab pos="5387975" algn="l"/>
                  <a:tab pos="5837238" algn="l"/>
                  <a:tab pos="6286500" algn="l"/>
                  <a:tab pos="6735763" algn="l"/>
                  <a:tab pos="7186613" algn="l"/>
                  <a:tab pos="7634288" algn="l"/>
                  <a:tab pos="8085138" algn="l"/>
                  <a:tab pos="8532813" algn="l"/>
                  <a:tab pos="8982075" algn="l"/>
                </a:tabLst>
              </a:pPr>
              <a:t>19</a:t>
            </a:fld>
            <a:endParaRPr lang="en-GB" sz="1200">
              <a:solidFill>
                <a:srgbClr val="000000"/>
              </a:solidFill>
            </a:endParaRPr>
          </a:p>
        </p:txBody>
      </p:sp>
      <p:sp>
        <p:nvSpPr>
          <p:cNvPr id="35844" name="Text Box 1"/>
          <p:cNvSpPr txBox="1">
            <a:spLocks noChangeArrowheads="1"/>
          </p:cNvSpPr>
          <p:nvPr/>
        </p:nvSpPr>
        <p:spPr bwMode="auto">
          <a:xfrm>
            <a:off x="1019175" y="685800"/>
            <a:ext cx="481965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1435" tIns="45717" rIns="91435" bIns="45717" anchor="ctr"/>
          <a:lstStyle/>
          <a:p>
            <a:pPr defTabSz="442913">
              <a:lnSpc>
                <a:spcPct val="123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endParaRPr lang="pt-BR" sz="1800">
              <a:solidFill>
                <a:schemeClr val="bg1"/>
              </a:solidFill>
            </a:endParaRPr>
          </a:p>
        </p:txBody>
      </p:sp>
      <p:sp>
        <p:nvSpPr>
          <p:cNvPr id="35845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0050" cy="4110038"/>
          </a:xfrm>
          <a:noFill/>
          <a:ln/>
        </p:spPr>
        <p:txBody>
          <a:bodyPr wrap="none" lIns="89995" tIns="46798" rIns="89995" bIns="46798" anchor="ctr"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1DED97C3-E4FC-40D9-B444-98C0CFE593C8}" type="slidenum">
              <a:rPr lang="pt-BR" sz="1200"/>
              <a:pPr algn="r"/>
              <a:t>20</a:t>
            </a:fld>
            <a:endParaRPr lang="pt-BR" sz="1200"/>
          </a:p>
        </p:txBody>
      </p:sp>
      <p:sp>
        <p:nvSpPr>
          <p:cNvPr id="31747" name="Rectangle 11"/>
          <p:cNvSpPr txBox="1">
            <a:spLocks noGrp="1" noChangeArrowheads="1"/>
          </p:cNvSpPr>
          <p:nvPr/>
        </p:nvSpPr>
        <p:spPr bwMode="auto">
          <a:xfrm>
            <a:off x="3884613" y="8683625"/>
            <a:ext cx="2963862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9995" tIns="46798" rIns="89995" bIns="46798" anchor="b"/>
          <a:lstStyle/>
          <a:p>
            <a:pPr algn="r" defTabSz="442913"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446088" algn="l"/>
                <a:tab pos="896938" algn="l"/>
                <a:tab pos="1344613" algn="l"/>
                <a:tab pos="1795463" algn="l"/>
                <a:tab pos="2243138" algn="l"/>
                <a:tab pos="2693988" algn="l"/>
                <a:tab pos="3141663" algn="l"/>
                <a:tab pos="3590925" algn="l"/>
                <a:tab pos="4041775" algn="l"/>
                <a:tab pos="4489450" algn="l"/>
                <a:tab pos="4940300" algn="l"/>
                <a:tab pos="5387975" algn="l"/>
                <a:tab pos="5837238" algn="l"/>
                <a:tab pos="6286500" algn="l"/>
                <a:tab pos="6735763" algn="l"/>
                <a:tab pos="7186613" algn="l"/>
                <a:tab pos="7634288" algn="l"/>
                <a:tab pos="8085138" algn="l"/>
                <a:tab pos="8532813" algn="l"/>
                <a:tab pos="8982075" algn="l"/>
              </a:tabLst>
            </a:pPr>
            <a:fld id="{39E504F4-6634-4A05-BA10-3C809F93FCCE}" type="slidenum">
              <a:rPr lang="en-GB" sz="1200">
                <a:solidFill>
                  <a:srgbClr val="000000"/>
                </a:solidFill>
              </a:rPr>
              <a:pPr algn="r" defTabSz="442913">
                <a:buClr>
                  <a:srgbClr val="000000"/>
                </a:buClr>
                <a:buSzPct val="100000"/>
                <a:buFont typeface="Arial" charset="0"/>
                <a:buNone/>
                <a:tabLst>
                  <a:tab pos="0" algn="l"/>
                  <a:tab pos="446088" algn="l"/>
                  <a:tab pos="896938" algn="l"/>
                  <a:tab pos="1344613" algn="l"/>
                  <a:tab pos="1795463" algn="l"/>
                  <a:tab pos="2243138" algn="l"/>
                  <a:tab pos="2693988" algn="l"/>
                  <a:tab pos="3141663" algn="l"/>
                  <a:tab pos="3590925" algn="l"/>
                  <a:tab pos="4041775" algn="l"/>
                  <a:tab pos="4489450" algn="l"/>
                  <a:tab pos="4940300" algn="l"/>
                  <a:tab pos="5387975" algn="l"/>
                  <a:tab pos="5837238" algn="l"/>
                  <a:tab pos="6286500" algn="l"/>
                  <a:tab pos="6735763" algn="l"/>
                  <a:tab pos="7186613" algn="l"/>
                  <a:tab pos="7634288" algn="l"/>
                  <a:tab pos="8085138" algn="l"/>
                  <a:tab pos="8532813" algn="l"/>
                  <a:tab pos="8982075" algn="l"/>
                </a:tabLst>
              </a:pPr>
              <a:t>20</a:t>
            </a:fld>
            <a:endParaRPr lang="en-GB" sz="1200">
              <a:solidFill>
                <a:srgbClr val="000000"/>
              </a:solidFill>
            </a:endParaRPr>
          </a:p>
        </p:txBody>
      </p:sp>
      <p:sp>
        <p:nvSpPr>
          <p:cNvPr id="31748" name="Text Box 1"/>
          <p:cNvSpPr txBox="1">
            <a:spLocks noChangeArrowheads="1"/>
          </p:cNvSpPr>
          <p:nvPr/>
        </p:nvSpPr>
        <p:spPr bwMode="auto">
          <a:xfrm>
            <a:off x="1019175" y="685800"/>
            <a:ext cx="481965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1435" tIns="45717" rIns="91435" bIns="45717" anchor="ctr"/>
          <a:lstStyle/>
          <a:p>
            <a:pPr defTabSz="442913">
              <a:lnSpc>
                <a:spcPct val="123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endParaRPr lang="pt-BR" sz="1800">
              <a:solidFill>
                <a:schemeClr val="bg1"/>
              </a:solidFill>
            </a:endParaRPr>
          </a:p>
        </p:txBody>
      </p:sp>
      <p:sp>
        <p:nvSpPr>
          <p:cNvPr id="31749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0050" cy="4110038"/>
          </a:xfrm>
          <a:noFill/>
          <a:ln/>
        </p:spPr>
        <p:txBody>
          <a:bodyPr wrap="none" lIns="89995" tIns="46798" rIns="89995" bIns="46798" anchor="ctr"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0ECF715B-5A95-47F5-985D-44ACA9B1F336}" type="slidenum">
              <a:rPr lang="pt-BR" sz="1200"/>
              <a:pPr algn="r"/>
              <a:t>21</a:t>
            </a:fld>
            <a:endParaRPr lang="pt-BR" sz="1200"/>
          </a:p>
        </p:txBody>
      </p:sp>
      <p:sp>
        <p:nvSpPr>
          <p:cNvPr id="32771" name="Rectangle 11"/>
          <p:cNvSpPr txBox="1">
            <a:spLocks noGrp="1" noChangeArrowheads="1"/>
          </p:cNvSpPr>
          <p:nvPr/>
        </p:nvSpPr>
        <p:spPr bwMode="auto">
          <a:xfrm>
            <a:off x="3884613" y="8683625"/>
            <a:ext cx="2963862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9995" tIns="46798" rIns="89995" bIns="46798" anchor="b"/>
          <a:lstStyle/>
          <a:p>
            <a:pPr algn="r" defTabSz="442913"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446088" algn="l"/>
                <a:tab pos="896938" algn="l"/>
                <a:tab pos="1344613" algn="l"/>
                <a:tab pos="1795463" algn="l"/>
                <a:tab pos="2243138" algn="l"/>
                <a:tab pos="2693988" algn="l"/>
                <a:tab pos="3141663" algn="l"/>
                <a:tab pos="3590925" algn="l"/>
                <a:tab pos="4041775" algn="l"/>
                <a:tab pos="4489450" algn="l"/>
                <a:tab pos="4940300" algn="l"/>
                <a:tab pos="5387975" algn="l"/>
                <a:tab pos="5837238" algn="l"/>
                <a:tab pos="6286500" algn="l"/>
                <a:tab pos="6735763" algn="l"/>
                <a:tab pos="7186613" algn="l"/>
                <a:tab pos="7634288" algn="l"/>
                <a:tab pos="8085138" algn="l"/>
                <a:tab pos="8532813" algn="l"/>
                <a:tab pos="8982075" algn="l"/>
              </a:tabLst>
            </a:pPr>
            <a:fld id="{65ECC895-77D2-444C-9AF4-62E431CD1952}" type="slidenum">
              <a:rPr lang="en-GB" sz="1200">
                <a:solidFill>
                  <a:srgbClr val="000000"/>
                </a:solidFill>
              </a:rPr>
              <a:pPr algn="r" defTabSz="442913">
                <a:buClr>
                  <a:srgbClr val="000000"/>
                </a:buClr>
                <a:buSzPct val="100000"/>
                <a:buFont typeface="Arial" charset="0"/>
                <a:buNone/>
                <a:tabLst>
                  <a:tab pos="0" algn="l"/>
                  <a:tab pos="446088" algn="l"/>
                  <a:tab pos="896938" algn="l"/>
                  <a:tab pos="1344613" algn="l"/>
                  <a:tab pos="1795463" algn="l"/>
                  <a:tab pos="2243138" algn="l"/>
                  <a:tab pos="2693988" algn="l"/>
                  <a:tab pos="3141663" algn="l"/>
                  <a:tab pos="3590925" algn="l"/>
                  <a:tab pos="4041775" algn="l"/>
                  <a:tab pos="4489450" algn="l"/>
                  <a:tab pos="4940300" algn="l"/>
                  <a:tab pos="5387975" algn="l"/>
                  <a:tab pos="5837238" algn="l"/>
                  <a:tab pos="6286500" algn="l"/>
                  <a:tab pos="6735763" algn="l"/>
                  <a:tab pos="7186613" algn="l"/>
                  <a:tab pos="7634288" algn="l"/>
                  <a:tab pos="8085138" algn="l"/>
                  <a:tab pos="8532813" algn="l"/>
                  <a:tab pos="8982075" algn="l"/>
                </a:tabLst>
              </a:pPr>
              <a:t>21</a:t>
            </a:fld>
            <a:endParaRPr lang="en-GB" sz="1200">
              <a:solidFill>
                <a:srgbClr val="000000"/>
              </a:solidFill>
            </a:endParaRPr>
          </a:p>
        </p:txBody>
      </p:sp>
      <p:sp>
        <p:nvSpPr>
          <p:cNvPr id="32772" name="Text Box 1"/>
          <p:cNvSpPr txBox="1">
            <a:spLocks noChangeArrowheads="1"/>
          </p:cNvSpPr>
          <p:nvPr/>
        </p:nvSpPr>
        <p:spPr bwMode="auto">
          <a:xfrm>
            <a:off x="1019175" y="685800"/>
            <a:ext cx="481965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1435" tIns="45717" rIns="91435" bIns="45717" anchor="ctr"/>
          <a:lstStyle/>
          <a:p>
            <a:pPr defTabSz="442913">
              <a:lnSpc>
                <a:spcPct val="123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endParaRPr lang="pt-BR" sz="1800">
              <a:solidFill>
                <a:schemeClr val="bg1"/>
              </a:solidFill>
            </a:endParaRPr>
          </a:p>
        </p:txBody>
      </p:sp>
      <p:sp>
        <p:nvSpPr>
          <p:cNvPr id="32773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0050" cy="4110038"/>
          </a:xfrm>
          <a:noFill/>
          <a:ln/>
        </p:spPr>
        <p:txBody>
          <a:bodyPr wrap="none" lIns="89995" tIns="46798" rIns="89995" bIns="46798" anchor="ctr"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0BEDFF7D-8ED2-4191-A5D2-0F8398E9DD74}" type="slidenum">
              <a:rPr lang="pt-BR" sz="1200"/>
              <a:pPr algn="r"/>
              <a:t>22</a:t>
            </a:fld>
            <a:endParaRPr lang="pt-BR" sz="1200"/>
          </a:p>
        </p:txBody>
      </p:sp>
      <p:sp>
        <p:nvSpPr>
          <p:cNvPr id="33795" name="Rectangle 11"/>
          <p:cNvSpPr txBox="1">
            <a:spLocks noGrp="1" noChangeArrowheads="1"/>
          </p:cNvSpPr>
          <p:nvPr/>
        </p:nvSpPr>
        <p:spPr bwMode="auto">
          <a:xfrm>
            <a:off x="3884613" y="8683625"/>
            <a:ext cx="2963862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9995" tIns="46798" rIns="89995" bIns="46798" anchor="b"/>
          <a:lstStyle/>
          <a:p>
            <a:pPr algn="r" defTabSz="442913"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446088" algn="l"/>
                <a:tab pos="896938" algn="l"/>
                <a:tab pos="1344613" algn="l"/>
                <a:tab pos="1795463" algn="l"/>
                <a:tab pos="2243138" algn="l"/>
                <a:tab pos="2693988" algn="l"/>
                <a:tab pos="3141663" algn="l"/>
                <a:tab pos="3590925" algn="l"/>
                <a:tab pos="4041775" algn="l"/>
                <a:tab pos="4489450" algn="l"/>
                <a:tab pos="4940300" algn="l"/>
                <a:tab pos="5387975" algn="l"/>
                <a:tab pos="5837238" algn="l"/>
                <a:tab pos="6286500" algn="l"/>
                <a:tab pos="6735763" algn="l"/>
                <a:tab pos="7186613" algn="l"/>
                <a:tab pos="7634288" algn="l"/>
                <a:tab pos="8085138" algn="l"/>
                <a:tab pos="8532813" algn="l"/>
                <a:tab pos="8982075" algn="l"/>
              </a:tabLst>
            </a:pPr>
            <a:fld id="{F8BD3117-1198-496E-ACBA-DE262354DF8F}" type="slidenum">
              <a:rPr lang="en-GB" sz="1200">
                <a:solidFill>
                  <a:srgbClr val="000000"/>
                </a:solidFill>
              </a:rPr>
              <a:pPr algn="r" defTabSz="442913">
                <a:buClr>
                  <a:srgbClr val="000000"/>
                </a:buClr>
                <a:buSzPct val="100000"/>
                <a:buFont typeface="Arial" charset="0"/>
                <a:buNone/>
                <a:tabLst>
                  <a:tab pos="0" algn="l"/>
                  <a:tab pos="446088" algn="l"/>
                  <a:tab pos="896938" algn="l"/>
                  <a:tab pos="1344613" algn="l"/>
                  <a:tab pos="1795463" algn="l"/>
                  <a:tab pos="2243138" algn="l"/>
                  <a:tab pos="2693988" algn="l"/>
                  <a:tab pos="3141663" algn="l"/>
                  <a:tab pos="3590925" algn="l"/>
                  <a:tab pos="4041775" algn="l"/>
                  <a:tab pos="4489450" algn="l"/>
                  <a:tab pos="4940300" algn="l"/>
                  <a:tab pos="5387975" algn="l"/>
                  <a:tab pos="5837238" algn="l"/>
                  <a:tab pos="6286500" algn="l"/>
                  <a:tab pos="6735763" algn="l"/>
                  <a:tab pos="7186613" algn="l"/>
                  <a:tab pos="7634288" algn="l"/>
                  <a:tab pos="8085138" algn="l"/>
                  <a:tab pos="8532813" algn="l"/>
                  <a:tab pos="8982075" algn="l"/>
                </a:tabLst>
              </a:pPr>
              <a:t>22</a:t>
            </a:fld>
            <a:endParaRPr lang="en-GB" sz="1200">
              <a:solidFill>
                <a:srgbClr val="000000"/>
              </a:solidFill>
            </a:endParaRPr>
          </a:p>
        </p:txBody>
      </p:sp>
      <p:sp>
        <p:nvSpPr>
          <p:cNvPr id="33796" name="Text Box 1"/>
          <p:cNvSpPr txBox="1">
            <a:spLocks noChangeArrowheads="1"/>
          </p:cNvSpPr>
          <p:nvPr/>
        </p:nvSpPr>
        <p:spPr bwMode="auto">
          <a:xfrm>
            <a:off x="1019175" y="685800"/>
            <a:ext cx="481965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1435" tIns="45717" rIns="91435" bIns="45717" anchor="ctr"/>
          <a:lstStyle/>
          <a:p>
            <a:pPr defTabSz="442913">
              <a:lnSpc>
                <a:spcPct val="123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endParaRPr lang="pt-BR" sz="1800">
              <a:solidFill>
                <a:schemeClr val="bg1"/>
              </a:solidFill>
            </a:endParaRPr>
          </a:p>
        </p:txBody>
      </p:sp>
      <p:sp>
        <p:nvSpPr>
          <p:cNvPr id="33797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0050" cy="4110038"/>
          </a:xfrm>
          <a:noFill/>
          <a:ln/>
        </p:spPr>
        <p:txBody>
          <a:bodyPr wrap="none" lIns="89995" tIns="46798" rIns="89995" bIns="46798" anchor="ctr"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B7670519-6291-442E-AD6E-250A1D69BF0F}" type="slidenum">
              <a:rPr lang="pt-BR" sz="1200"/>
              <a:pPr algn="r"/>
              <a:t>23</a:t>
            </a:fld>
            <a:endParaRPr lang="pt-BR" sz="1200"/>
          </a:p>
        </p:txBody>
      </p:sp>
      <p:sp>
        <p:nvSpPr>
          <p:cNvPr id="34819" name="Rectangle 11"/>
          <p:cNvSpPr txBox="1">
            <a:spLocks noGrp="1" noChangeArrowheads="1"/>
          </p:cNvSpPr>
          <p:nvPr/>
        </p:nvSpPr>
        <p:spPr bwMode="auto">
          <a:xfrm>
            <a:off x="3884613" y="8683625"/>
            <a:ext cx="2963862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9995" tIns="46798" rIns="89995" bIns="46798" anchor="b"/>
          <a:lstStyle/>
          <a:p>
            <a:pPr algn="r" defTabSz="442913"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446088" algn="l"/>
                <a:tab pos="896938" algn="l"/>
                <a:tab pos="1344613" algn="l"/>
                <a:tab pos="1795463" algn="l"/>
                <a:tab pos="2243138" algn="l"/>
                <a:tab pos="2693988" algn="l"/>
                <a:tab pos="3141663" algn="l"/>
                <a:tab pos="3590925" algn="l"/>
                <a:tab pos="4041775" algn="l"/>
                <a:tab pos="4489450" algn="l"/>
                <a:tab pos="4940300" algn="l"/>
                <a:tab pos="5387975" algn="l"/>
                <a:tab pos="5837238" algn="l"/>
                <a:tab pos="6286500" algn="l"/>
                <a:tab pos="6735763" algn="l"/>
                <a:tab pos="7186613" algn="l"/>
                <a:tab pos="7634288" algn="l"/>
                <a:tab pos="8085138" algn="l"/>
                <a:tab pos="8532813" algn="l"/>
                <a:tab pos="8982075" algn="l"/>
              </a:tabLst>
            </a:pPr>
            <a:fld id="{4C91C489-C1B1-4F44-B634-DAD287BEF851}" type="slidenum">
              <a:rPr lang="en-GB" sz="1200">
                <a:solidFill>
                  <a:srgbClr val="000000"/>
                </a:solidFill>
              </a:rPr>
              <a:pPr algn="r" defTabSz="442913">
                <a:buClr>
                  <a:srgbClr val="000000"/>
                </a:buClr>
                <a:buSzPct val="100000"/>
                <a:buFont typeface="Arial" charset="0"/>
                <a:buNone/>
                <a:tabLst>
                  <a:tab pos="0" algn="l"/>
                  <a:tab pos="446088" algn="l"/>
                  <a:tab pos="896938" algn="l"/>
                  <a:tab pos="1344613" algn="l"/>
                  <a:tab pos="1795463" algn="l"/>
                  <a:tab pos="2243138" algn="l"/>
                  <a:tab pos="2693988" algn="l"/>
                  <a:tab pos="3141663" algn="l"/>
                  <a:tab pos="3590925" algn="l"/>
                  <a:tab pos="4041775" algn="l"/>
                  <a:tab pos="4489450" algn="l"/>
                  <a:tab pos="4940300" algn="l"/>
                  <a:tab pos="5387975" algn="l"/>
                  <a:tab pos="5837238" algn="l"/>
                  <a:tab pos="6286500" algn="l"/>
                  <a:tab pos="6735763" algn="l"/>
                  <a:tab pos="7186613" algn="l"/>
                  <a:tab pos="7634288" algn="l"/>
                  <a:tab pos="8085138" algn="l"/>
                  <a:tab pos="8532813" algn="l"/>
                  <a:tab pos="8982075" algn="l"/>
                </a:tabLst>
              </a:pPr>
              <a:t>23</a:t>
            </a:fld>
            <a:endParaRPr lang="en-GB" sz="1200">
              <a:solidFill>
                <a:srgbClr val="000000"/>
              </a:solidFill>
            </a:endParaRPr>
          </a:p>
        </p:txBody>
      </p:sp>
      <p:sp>
        <p:nvSpPr>
          <p:cNvPr id="34820" name="Text Box 1"/>
          <p:cNvSpPr txBox="1">
            <a:spLocks noChangeArrowheads="1"/>
          </p:cNvSpPr>
          <p:nvPr/>
        </p:nvSpPr>
        <p:spPr bwMode="auto">
          <a:xfrm>
            <a:off x="1019175" y="685800"/>
            <a:ext cx="481965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1435" tIns="45717" rIns="91435" bIns="45717" anchor="ctr"/>
          <a:lstStyle/>
          <a:p>
            <a:pPr defTabSz="442913">
              <a:lnSpc>
                <a:spcPct val="123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endParaRPr lang="pt-BR" sz="1800">
              <a:solidFill>
                <a:schemeClr val="bg1"/>
              </a:solidFill>
            </a:endParaRPr>
          </a:p>
        </p:txBody>
      </p:sp>
      <p:sp>
        <p:nvSpPr>
          <p:cNvPr id="34821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0050" cy="4110038"/>
          </a:xfrm>
          <a:noFill/>
          <a:ln/>
        </p:spPr>
        <p:txBody>
          <a:bodyPr wrap="none" lIns="89995" tIns="46798" rIns="89995" bIns="46798" anchor="ctr"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B7DFAE39-B867-4A4A-9003-2FA1FB899EC8}" type="slidenum">
              <a:rPr lang="pt-BR" sz="1200"/>
              <a:pPr algn="r"/>
              <a:t>24</a:t>
            </a:fld>
            <a:endParaRPr lang="pt-BR" sz="1200"/>
          </a:p>
        </p:txBody>
      </p:sp>
      <p:sp>
        <p:nvSpPr>
          <p:cNvPr id="36867" name="Rectangle 11"/>
          <p:cNvSpPr txBox="1">
            <a:spLocks noGrp="1" noChangeArrowheads="1"/>
          </p:cNvSpPr>
          <p:nvPr/>
        </p:nvSpPr>
        <p:spPr bwMode="auto">
          <a:xfrm>
            <a:off x="3884613" y="8683625"/>
            <a:ext cx="2963862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9995" tIns="46798" rIns="89995" bIns="46798" anchor="b"/>
          <a:lstStyle/>
          <a:p>
            <a:pPr algn="r" defTabSz="442913"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446088" algn="l"/>
                <a:tab pos="896938" algn="l"/>
                <a:tab pos="1344613" algn="l"/>
                <a:tab pos="1795463" algn="l"/>
                <a:tab pos="2243138" algn="l"/>
                <a:tab pos="2693988" algn="l"/>
                <a:tab pos="3141663" algn="l"/>
                <a:tab pos="3590925" algn="l"/>
                <a:tab pos="4041775" algn="l"/>
                <a:tab pos="4489450" algn="l"/>
                <a:tab pos="4940300" algn="l"/>
                <a:tab pos="5387975" algn="l"/>
                <a:tab pos="5837238" algn="l"/>
                <a:tab pos="6286500" algn="l"/>
                <a:tab pos="6735763" algn="l"/>
                <a:tab pos="7186613" algn="l"/>
                <a:tab pos="7634288" algn="l"/>
                <a:tab pos="8085138" algn="l"/>
                <a:tab pos="8532813" algn="l"/>
                <a:tab pos="8982075" algn="l"/>
              </a:tabLst>
            </a:pPr>
            <a:fld id="{51025C23-35C2-4DD1-8504-5868C977BBC0}" type="slidenum">
              <a:rPr lang="en-GB" sz="1200">
                <a:solidFill>
                  <a:srgbClr val="000000"/>
                </a:solidFill>
              </a:rPr>
              <a:pPr algn="r" defTabSz="442913">
                <a:buClr>
                  <a:srgbClr val="000000"/>
                </a:buClr>
                <a:buSzPct val="100000"/>
                <a:buFont typeface="Arial" charset="0"/>
                <a:buNone/>
                <a:tabLst>
                  <a:tab pos="0" algn="l"/>
                  <a:tab pos="446088" algn="l"/>
                  <a:tab pos="896938" algn="l"/>
                  <a:tab pos="1344613" algn="l"/>
                  <a:tab pos="1795463" algn="l"/>
                  <a:tab pos="2243138" algn="l"/>
                  <a:tab pos="2693988" algn="l"/>
                  <a:tab pos="3141663" algn="l"/>
                  <a:tab pos="3590925" algn="l"/>
                  <a:tab pos="4041775" algn="l"/>
                  <a:tab pos="4489450" algn="l"/>
                  <a:tab pos="4940300" algn="l"/>
                  <a:tab pos="5387975" algn="l"/>
                  <a:tab pos="5837238" algn="l"/>
                  <a:tab pos="6286500" algn="l"/>
                  <a:tab pos="6735763" algn="l"/>
                  <a:tab pos="7186613" algn="l"/>
                  <a:tab pos="7634288" algn="l"/>
                  <a:tab pos="8085138" algn="l"/>
                  <a:tab pos="8532813" algn="l"/>
                  <a:tab pos="8982075" algn="l"/>
                </a:tabLst>
              </a:pPr>
              <a:t>24</a:t>
            </a:fld>
            <a:endParaRPr lang="en-GB" sz="1200">
              <a:solidFill>
                <a:srgbClr val="000000"/>
              </a:solidFill>
            </a:endParaRPr>
          </a:p>
        </p:txBody>
      </p:sp>
      <p:sp>
        <p:nvSpPr>
          <p:cNvPr id="36868" name="Text Box 1"/>
          <p:cNvSpPr txBox="1">
            <a:spLocks noChangeArrowheads="1"/>
          </p:cNvSpPr>
          <p:nvPr/>
        </p:nvSpPr>
        <p:spPr bwMode="auto">
          <a:xfrm>
            <a:off x="1019175" y="685800"/>
            <a:ext cx="481965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1435" tIns="45717" rIns="91435" bIns="45717" anchor="ctr"/>
          <a:lstStyle/>
          <a:p>
            <a:pPr defTabSz="442913">
              <a:lnSpc>
                <a:spcPct val="123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endParaRPr lang="pt-BR" sz="1800">
              <a:solidFill>
                <a:schemeClr val="bg1"/>
              </a:solidFill>
            </a:endParaRPr>
          </a:p>
        </p:txBody>
      </p:sp>
      <p:sp>
        <p:nvSpPr>
          <p:cNvPr id="36869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0050" cy="4110038"/>
          </a:xfrm>
          <a:noFill/>
          <a:ln/>
        </p:spPr>
        <p:txBody>
          <a:bodyPr wrap="none" lIns="89995" tIns="46798" rIns="89995" bIns="46798" anchor="ctr"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17" name="Subtítulo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t-BR" smtClean="0"/>
              <a:t>Clique para editar o estilo do subtítulo mestre</a:t>
            </a:r>
            <a:endParaRPr kumimoji="0" lang="en-US"/>
          </a:p>
        </p:txBody>
      </p:sp>
      <p:sp>
        <p:nvSpPr>
          <p:cNvPr id="30" name="Espaço Reservado para Data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A3F61-B1DB-4CF9-9FE2-2D0C17042E94}" type="datetimeFigureOut">
              <a:rPr lang="pt-BR" smtClean="0"/>
              <a:pPr/>
              <a:t>11/4/2014</a:t>
            </a:fld>
            <a:endParaRPr lang="pt-BR"/>
          </a:p>
        </p:txBody>
      </p:sp>
      <p:sp>
        <p:nvSpPr>
          <p:cNvPr id="19" name="Espaço Reservado para Rodapé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27" name="Espaço Reservado para Número de Slid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6AC59-5EA8-4999-80BC-E488FFE23335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A3F61-B1DB-4CF9-9FE2-2D0C17042E94}" type="datetimeFigureOut">
              <a:rPr lang="pt-BR" smtClean="0"/>
              <a:pPr/>
              <a:t>11/4/2014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6AC59-5EA8-4999-80BC-E488FFE23335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A3F61-B1DB-4CF9-9FE2-2D0C17042E94}" type="datetimeFigureOut">
              <a:rPr lang="pt-BR" smtClean="0"/>
              <a:pPr/>
              <a:t>11/4/2014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6AC59-5EA8-4999-80BC-E488FFE23335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A3F61-B1DB-4CF9-9FE2-2D0C17042E94}" type="datetimeFigureOut">
              <a:rPr lang="pt-BR" smtClean="0"/>
              <a:pPr/>
              <a:t>11/4/2014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6AC59-5EA8-4999-80BC-E488FFE23335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A3F61-B1DB-4CF9-9FE2-2D0C17042E94}" type="datetimeFigureOut">
              <a:rPr lang="pt-BR" smtClean="0"/>
              <a:pPr/>
              <a:t>11/4/2014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6AC59-5EA8-4999-80BC-E488FFE23335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A3F61-B1DB-4CF9-9FE2-2D0C17042E94}" type="datetimeFigureOut">
              <a:rPr lang="pt-BR" smtClean="0"/>
              <a:pPr/>
              <a:t>11/4/2014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6AC59-5EA8-4999-80BC-E488FFE23335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A3F61-B1DB-4CF9-9FE2-2D0C17042E94}" type="datetimeFigureOut">
              <a:rPr lang="pt-BR" smtClean="0"/>
              <a:pPr/>
              <a:t>11/4/2014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6AC59-5EA8-4999-80BC-E488FFE23335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A3F61-B1DB-4CF9-9FE2-2D0C17042E94}" type="datetimeFigureOut">
              <a:rPr lang="pt-BR" smtClean="0"/>
              <a:pPr/>
              <a:t>11/4/2014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6AC59-5EA8-4999-80BC-E488FFE23335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com Único Canto Aparado e Arredondado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riângulo retângulo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A3F61-B1DB-4CF9-9FE2-2D0C17042E94}" type="datetimeFigureOut">
              <a:rPr lang="pt-BR" smtClean="0"/>
              <a:pPr/>
              <a:t>11/4/2014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2E96AC59-5EA8-4999-80BC-E488FFE23335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t-BR" smtClean="0"/>
              <a:t>Clique no ícone para adicionar uma imagem</a:t>
            </a:r>
            <a:endParaRPr kumimoji="0" lang="en-US" dirty="0"/>
          </a:p>
        </p:txBody>
      </p:sp>
      <p:sp>
        <p:nvSpPr>
          <p:cNvPr id="10" name="Forma livre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orma livre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A3F61-B1DB-4CF9-9FE2-2D0C17042E94}" type="datetimeFigureOut">
              <a:rPr lang="pt-BR" smtClean="0"/>
              <a:pPr/>
              <a:t>11/4/2014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6AC59-5EA8-4999-80BC-E488FFE23335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A3F61-B1DB-4CF9-9FE2-2D0C17042E94}" type="datetimeFigureOut">
              <a:rPr lang="pt-BR" smtClean="0"/>
              <a:pPr/>
              <a:t>11/4/2014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6AC59-5EA8-4999-80BC-E488FFE23335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7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79590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a livre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orma livre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Espaço Reservado para Título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0" name="Espaço Reservado para Texto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  <a:p>
            <a:pPr lvl="1" eaLnBrk="1" latinLnBrk="0" hangingPunct="1"/>
            <a:r>
              <a:rPr kumimoji="0" lang="pt-BR" smtClean="0"/>
              <a:t>Segundo nível</a:t>
            </a:r>
          </a:p>
          <a:p>
            <a:pPr lvl="2" eaLnBrk="1" latinLnBrk="0" hangingPunct="1"/>
            <a:r>
              <a:rPr kumimoji="0" lang="pt-BR" smtClean="0"/>
              <a:t>Terceiro nível</a:t>
            </a:r>
          </a:p>
          <a:p>
            <a:pPr lvl="3" eaLnBrk="1" latinLnBrk="0" hangingPunct="1"/>
            <a:r>
              <a:rPr kumimoji="0" lang="pt-BR" smtClean="0"/>
              <a:t>Quarto nível</a:t>
            </a:r>
          </a:p>
          <a:p>
            <a:pPr lvl="4" eaLnBrk="1" latinLnBrk="0" hangingPunct="1"/>
            <a:r>
              <a:rPr kumimoji="0" lang="pt-BR" smtClean="0"/>
              <a:t>Quinto nível</a:t>
            </a:r>
            <a:endParaRPr kumimoji="0" lang="en-US"/>
          </a:p>
        </p:txBody>
      </p:sp>
      <p:sp>
        <p:nvSpPr>
          <p:cNvPr id="10" name="Espaço Reservado para Data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23A3F61-B1DB-4CF9-9FE2-2D0C17042E94}" type="datetimeFigureOut">
              <a:rPr lang="pt-BR" smtClean="0"/>
              <a:pPr/>
              <a:t>11/4/2014</a:t>
            </a:fld>
            <a:endParaRPr lang="pt-BR"/>
          </a:p>
        </p:txBody>
      </p:sp>
      <p:sp>
        <p:nvSpPr>
          <p:cNvPr id="22" name="Espaço Reservado para Rodapé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18" name="Espaço Reservado para Número de Slid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E96AC59-5EA8-4999-80BC-E488FFE23335}" type="slidenum">
              <a:rPr lang="pt-BR" smtClean="0"/>
              <a:pPr/>
              <a:t>‹nº›</a:t>
            </a:fld>
            <a:endParaRPr lang="pt-BR"/>
          </a:p>
        </p:txBody>
      </p:sp>
      <p:grpSp>
        <p:nvGrpSpPr>
          <p:cNvPr id="2" name="Grupo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orma livre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orma livre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Planilha_do_Microsoft_Office_Excel_97-20031.xls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hyperlink" Target="http://www.anvisa.gov.br/propaganda/RelatorioGestaoGPROP_2007.pdf" TargetMode="External"/><Relationship Id="rId18" Type="http://schemas.openxmlformats.org/officeDocument/2006/relationships/image" Target="../media/image25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0.jpeg"/><Relationship Id="rId17" Type="http://schemas.openxmlformats.org/officeDocument/2006/relationships/image" Target="../media/image24.jpeg"/><Relationship Id="rId2" Type="http://schemas.openxmlformats.org/officeDocument/2006/relationships/image" Target="../media/image11.png"/><Relationship Id="rId16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11" Type="http://schemas.openxmlformats.org/officeDocument/2006/relationships/hyperlink" Target="http://images.google.com.br/imgres?imgurl=http://i6.photobucket.com/albums/y247/jusrespt/Copy20of20mundo20latinoamerica.jpg&amp;imgrefurl=http://jusrespt.blogspot.com/2005_09_01_archive.html&amp;usg=__u_oPYQ6H0hE1qksM_MnkqpIHIIY=&amp;h=450&amp;w=450&amp;sz=31&amp;hl=pt-BR&amp;start=14&amp;um=1&amp;tbnid=HI_-Ox6YVz-qEM:&amp;tbnh=127&amp;tbnw=127&amp;prev=/images?q=mundo&amp;hl=pt-BR&amp;um=1" TargetMode="External"/><Relationship Id="rId5" Type="http://schemas.openxmlformats.org/officeDocument/2006/relationships/image" Target="../media/image14.png"/><Relationship Id="rId15" Type="http://schemas.openxmlformats.org/officeDocument/2006/relationships/image" Target="../media/image22.jpeg"/><Relationship Id="rId10" Type="http://schemas.openxmlformats.org/officeDocument/2006/relationships/image" Target="../media/image19.jpeg"/><Relationship Id="rId4" Type="http://schemas.openxmlformats.org/officeDocument/2006/relationships/image" Target="../media/image13.png"/><Relationship Id="rId9" Type="http://schemas.openxmlformats.org/officeDocument/2006/relationships/image" Target="../media/image18.jpeg"/><Relationship Id="rId14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ABEC: Expectativas do setor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766936"/>
          </a:xfrm>
        </p:spPr>
        <p:txBody>
          <a:bodyPr>
            <a:normAutofit/>
          </a:bodyPr>
          <a:lstStyle/>
          <a:p>
            <a:r>
              <a:rPr lang="pt-BR" sz="2000" b="1" dirty="0" smtClean="0"/>
              <a:t>Dirceu </a:t>
            </a:r>
            <a:r>
              <a:rPr lang="pt-BR" sz="2000" b="1" dirty="0"/>
              <a:t>Raposo de Mello, </a:t>
            </a:r>
            <a:r>
              <a:rPr lang="pt-BR" sz="2000" b="1" dirty="0" smtClean="0"/>
              <a:t>PharmD;MSc;PhD</a:t>
            </a:r>
          </a:p>
          <a:p>
            <a:r>
              <a:rPr lang="pt-BR" sz="2000" b="1" dirty="0" smtClean="0"/>
              <a:t>diretor </a:t>
            </a:r>
            <a:r>
              <a:rPr lang="pt-BR" sz="2000" b="1" dirty="0"/>
              <a:t>executivo </a:t>
            </a:r>
            <a:r>
              <a:rPr lang="pt-BR" sz="2000" b="1" dirty="0" smtClean="0"/>
              <a:t> - ABEC Saúde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95536" y="692696"/>
            <a:ext cx="7848872" cy="5708104"/>
          </a:xfrm>
        </p:spPr>
        <p:txBody>
          <a:bodyPr/>
          <a:lstStyle/>
          <a:p>
            <a:pPr marL="0" indent="0">
              <a:buNone/>
            </a:pPr>
            <a:endParaRPr lang="pt-BR" sz="2800" b="1" i="1" dirty="0" smtClean="0"/>
          </a:p>
          <a:p>
            <a:pPr marL="0" indent="0">
              <a:buNone/>
            </a:pPr>
            <a:r>
              <a:rPr lang="pt-BR" sz="2800" b="1" i="1" dirty="0" smtClean="0"/>
              <a:t>SETOR DE SAÚDE NO BRASIL </a:t>
            </a:r>
          </a:p>
          <a:p>
            <a:pPr marL="0" indent="0">
              <a:buNone/>
            </a:pPr>
            <a:endParaRPr lang="pt-BR" sz="2800" b="1" i="1" dirty="0"/>
          </a:p>
          <a:p>
            <a:pPr algn="just">
              <a:lnSpc>
                <a:spcPct val="150000"/>
              </a:lnSpc>
              <a:buFontTx/>
              <a:buChar char="-"/>
            </a:pPr>
            <a:r>
              <a:rPr lang="pt-BR" sz="2400" dirty="0" smtClean="0"/>
              <a:t>movimenta </a:t>
            </a:r>
            <a:r>
              <a:rPr lang="pt-BR" sz="2400" dirty="0"/>
              <a:t>cerca de 9% do Produto Interno Bruto (PIB), o que representa, aproximadamente, R$ 396 bilhões</a:t>
            </a:r>
            <a:r>
              <a:rPr lang="pt-BR" sz="2400" dirty="0" smtClean="0"/>
              <a:t>.</a:t>
            </a:r>
          </a:p>
          <a:p>
            <a:pPr algn="just">
              <a:lnSpc>
                <a:spcPct val="150000"/>
              </a:lnSpc>
              <a:buFontTx/>
              <a:buChar char="-"/>
            </a:pPr>
            <a:endParaRPr lang="pt-BR" sz="2400" dirty="0" smtClean="0"/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t-BR" sz="2400" dirty="0" smtClean="0">
                <a:latin typeface="Aharoni" panose="02010803020104030203" pitchFamily="2" charset="-79"/>
                <a:cs typeface="Aharoni" panose="02010803020104030203" pitchFamily="2" charset="-79"/>
              </a:rPr>
              <a:t>54</a:t>
            </a:r>
            <a:r>
              <a:rPr lang="pt-BR" sz="2400" dirty="0">
                <a:latin typeface="Aharoni" panose="02010803020104030203" pitchFamily="2" charset="-79"/>
                <a:cs typeface="Aharoni" panose="02010803020104030203" pitchFamily="2" charset="-79"/>
              </a:rPr>
              <a:t>% (R$ 213,8 bilhões) </a:t>
            </a:r>
            <a:r>
              <a:rPr lang="pt-BR" sz="2400" dirty="0" smtClean="0">
                <a:latin typeface="Aharoni" panose="02010803020104030203" pitchFamily="2" charset="-79"/>
                <a:cs typeface="Aharoni" panose="02010803020104030203" pitchFamily="2" charset="-79"/>
              </a:rPr>
              <a:t>- gastos </a:t>
            </a:r>
            <a:r>
              <a:rPr lang="pt-BR" sz="2400" dirty="0">
                <a:latin typeface="Aharoni" panose="02010803020104030203" pitchFamily="2" charset="-79"/>
                <a:cs typeface="Aharoni" panose="02010803020104030203" pitchFamily="2" charset="-79"/>
              </a:rPr>
              <a:t>privados, </a:t>
            </a:r>
            <a:endParaRPr lang="pt-BR" sz="2400" dirty="0" smtClean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t-BR" sz="2400" dirty="0">
                <a:latin typeface="Aharoni" panose="02010803020104030203" pitchFamily="2" charset="-79"/>
                <a:cs typeface="Aharoni" panose="02010803020104030203" pitchFamily="2" charset="-79"/>
              </a:rPr>
              <a:t>46</a:t>
            </a:r>
            <a:r>
              <a:rPr lang="pt-BR" sz="2400" dirty="0" smtClean="0">
                <a:latin typeface="Aharoni" panose="02010803020104030203" pitchFamily="2" charset="-79"/>
                <a:cs typeface="Aharoni" panose="02010803020104030203" pitchFamily="2" charset="-79"/>
              </a:rPr>
              <a:t>% (R</a:t>
            </a:r>
            <a:r>
              <a:rPr lang="pt-BR" sz="2400" dirty="0">
                <a:latin typeface="Aharoni" panose="02010803020104030203" pitchFamily="2" charset="-79"/>
                <a:cs typeface="Aharoni" panose="02010803020104030203" pitchFamily="2" charset="-79"/>
              </a:rPr>
              <a:t>$ 182, 1 </a:t>
            </a:r>
            <a:r>
              <a:rPr lang="pt-BR" sz="2400" dirty="0" smtClean="0">
                <a:latin typeface="Aharoni" panose="02010803020104030203" pitchFamily="2" charset="-79"/>
                <a:cs typeface="Aharoni" panose="02010803020104030203" pitchFamily="2" charset="-79"/>
              </a:rPr>
              <a:t>bilhões</a:t>
            </a:r>
            <a:r>
              <a:rPr lang="pt-BR" sz="2800" dirty="0" smtClean="0">
                <a:latin typeface="Aharoni" panose="02010803020104030203" pitchFamily="2" charset="-79"/>
                <a:cs typeface="Aharoni" panose="02010803020104030203" pitchFamily="2" charset="-79"/>
              </a:rPr>
              <a:t>) - </a:t>
            </a:r>
            <a:r>
              <a:rPr lang="pt-BR" sz="2400" dirty="0" smtClean="0">
                <a:latin typeface="Aharoni" panose="02010803020104030203" pitchFamily="2" charset="-79"/>
                <a:cs typeface="Aharoni" panose="02010803020104030203" pitchFamily="2" charset="-79"/>
              </a:rPr>
              <a:t>setor </a:t>
            </a:r>
            <a:r>
              <a:rPr lang="pt-BR" sz="2400" dirty="0">
                <a:latin typeface="Aharoni" panose="02010803020104030203" pitchFamily="2" charset="-79"/>
                <a:cs typeface="Aharoni" panose="02010803020104030203" pitchFamily="2" charset="-79"/>
              </a:rPr>
              <a:t>público (União, Estados e municípios</a:t>
            </a:r>
            <a:r>
              <a:rPr lang="pt-BR" sz="2400" dirty="0" smtClean="0">
                <a:latin typeface="Aharoni" panose="02010803020104030203" pitchFamily="2" charset="-79"/>
                <a:cs typeface="Aharoni" panose="02010803020104030203" pitchFamily="2" charset="-79"/>
              </a:rPr>
              <a:t>)</a:t>
            </a:r>
            <a:endParaRPr lang="pt-BR" sz="28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116632"/>
            <a:ext cx="2052736" cy="1728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00461022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851920" y="404664"/>
            <a:ext cx="4538464" cy="2520280"/>
          </a:xfrm>
        </p:spPr>
        <p:txBody>
          <a:bodyPr/>
          <a:lstStyle/>
          <a:p>
            <a:pPr marL="0" indent="0" algn="ctr">
              <a:lnSpc>
                <a:spcPct val="200000"/>
              </a:lnSpc>
              <a:buNone/>
            </a:pPr>
            <a:r>
              <a:rPr lang="pt-BR" b="1" i="1" dirty="0" smtClean="0">
                <a:latin typeface="Aharoni" panose="02010803020104030203" pitchFamily="2" charset="-79"/>
                <a:cs typeface="Aharoni" panose="02010803020104030203" pitchFamily="2" charset="-79"/>
              </a:rPr>
              <a:t>Sistema </a:t>
            </a:r>
            <a:r>
              <a:rPr lang="pt-BR" b="1" i="1" dirty="0">
                <a:latin typeface="Aharoni" panose="02010803020104030203" pitchFamily="2" charset="-79"/>
                <a:cs typeface="Aharoni" panose="02010803020104030203" pitchFamily="2" charset="-79"/>
              </a:rPr>
              <a:t>Único de Saúde (SUS) </a:t>
            </a:r>
            <a:r>
              <a:rPr lang="pt-BR" b="1" i="1" dirty="0" smtClean="0">
                <a:latin typeface="Aharoni" panose="02010803020104030203" pitchFamily="2" charset="-79"/>
                <a:cs typeface="Aharoni" panose="02010803020104030203" pitchFamily="2" charset="-79"/>
              </a:rPr>
              <a:t>ATENDE TODOS OS BRASILEIROS</a:t>
            </a:r>
          </a:p>
        </p:txBody>
      </p:sp>
      <p:pic>
        <p:nvPicPr>
          <p:cNvPr id="8194" name="Picture 2" descr="http://ts1.mm.bing.net/th?id=HN.607986447977877138&amp;pid=1.9&amp;m=&amp;w=300&amp;h=300&amp;p=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04664"/>
            <a:ext cx="2857500" cy="28289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tângulo 1"/>
          <p:cNvSpPr/>
          <p:nvPr/>
        </p:nvSpPr>
        <p:spPr>
          <a:xfrm>
            <a:off x="467544" y="3548786"/>
            <a:ext cx="8352928" cy="2952328"/>
          </a:xfrm>
          <a:prstGeom prst="rect">
            <a:avLst/>
          </a:prstGeom>
          <a:solidFill>
            <a:schemeClr val="accent1">
              <a:alpha val="2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600" dirty="0" smtClean="0">
                <a:solidFill>
                  <a:schemeClr val="tx1"/>
                </a:solidFill>
              </a:rPr>
              <a:t>INVESTIMENTO PER CAPITA É DE </a:t>
            </a:r>
          </a:p>
          <a:p>
            <a:pPr algn="ctr"/>
            <a:r>
              <a:rPr lang="pt-BR" sz="3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US$ 382 (R$ 905) </a:t>
            </a:r>
          </a:p>
          <a:p>
            <a:pPr algn="ctr"/>
            <a:endParaRPr lang="pt-BR" sz="3600" dirty="0" smtClean="0">
              <a:solidFill>
                <a:schemeClr val="tx1"/>
              </a:solidFill>
            </a:endParaRPr>
          </a:p>
          <a:p>
            <a:pPr algn="ctr"/>
            <a:r>
              <a:rPr lang="pt-BR" sz="3600" dirty="0" smtClean="0">
                <a:solidFill>
                  <a:schemeClr val="tx1"/>
                </a:solidFill>
              </a:rPr>
              <a:t> MÉDIA MUNDIAL É DE </a:t>
            </a:r>
            <a:r>
              <a:rPr lang="pt-BR" sz="3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US$ 716 </a:t>
            </a:r>
            <a:endParaRPr lang="pt-BR" sz="3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1402682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/>
          <p:cNvGraphicFramePr/>
          <p:nvPr/>
        </p:nvGraphicFramePr>
        <p:xfrm>
          <a:off x="0" y="548680"/>
          <a:ext cx="9144000" cy="63093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Seta para a esquerda 4"/>
          <p:cNvSpPr/>
          <p:nvPr/>
        </p:nvSpPr>
        <p:spPr>
          <a:xfrm>
            <a:off x="4859338" y="214313"/>
            <a:ext cx="4284662" cy="1919287"/>
          </a:xfrm>
          <a:prstGeom prst="leftArrow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600" b="1" dirty="0">
                <a:solidFill>
                  <a:schemeClr val="tx1"/>
                </a:solidFill>
              </a:rPr>
              <a:t>MÍDIAS, ESCOLAS, FINANCIADORES,  UNIVERSIDADES, INSTITUTOS DE PESQUISA</a:t>
            </a:r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6" name="Seta para a direita 5"/>
          <p:cNvSpPr/>
          <p:nvPr/>
        </p:nvSpPr>
        <p:spPr>
          <a:xfrm>
            <a:off x="0" y="500063"/>
            <a:ext cx="3851275" cy="3505200"/>
          </a:xfrm>
          <a:prstGeom prst="rightArrow">
            <a:avLst/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b="1" u="sng" dirty="0">
                <a:solidFill>
                  <a:schemeClr val="bg1"/>
                </a:solidFill>
              </a:rPr>
              <a:t>SETOR SAÚDE OU COMPLEXO PRODUTIVO DA SAÚDE OU COMPLEXO MÉDICO-INDUSTRIAL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1400" b="1" u="sng" dirty="0">
              <a:solidFill>
                <a:schemeClr val="bg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b="1" dirty="0">
                <a:solidFill>
                  <a:schemeClr val="bg1"/>
                </a:solidFill>
              </a:rPr>
              <a:t>(INDÚSTRIAS DE EQUIPAMENTOS E MEDICAMENTOS)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8" name="Fluxograma: Decisão 7"/>
          <p:cNvSpPr/>
          <p:nvPr/>
        </p:nvSpPr>
        <p:spPr>
          <a:xfrm>
            <a:off x="4643438" y="3357563"/>
            <a:ext cx="3960812" cy="2951162"/>
          </a:xfrm>
          <a:prstGeom prst="flowChartDecision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b="1" dirty="0"/>
              <a:t>SISTEMA DE SERVIÇOS DE SAÚDE</a:t>
            </a:r>
          </a:p>
        </p:txBody>
      </p:sp>
    </p:spTree>
    <p:extLst>
      <p:ext uri="{BB962C8B-B14F-4D97-AF65-F5344CB8AC3E}">
        <p14:creationId xmlns="" xmlns:p14="http://schemas.microsoft.com/office/powerpoint/2010/main" val="3554075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P spid="5" grpId="0" animBg="1"/>
      <p:bldP spid="5" grpId="1" animBg="1"/>
      <p:bldP spid="6" grpId="0" animBg="1"/>
      <p:bldP spid="6" grpId="1" animBg="1"/>
      <p:bldP spid="8" grpId="0" animBg="1"/>
      <p:bldP spid="8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512" y="620688"/>
            <a:ext cx="8712968" cy="9144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pt-BR" dirty="0" smtClean="0"/>
              <a:t>PESQUISA DATAFOLHA/IESS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1520" y="1988840"/>
            <a:ext cx="8640960" cy="433576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algn="ctr">
              <a:lnSpc>
                <a:spcPct val="150000"/>
              </a:lnSpc>
            </a:pPr>
            <a:r>
              <a:rPr lang="pt-BR" dirty="0">
                <a:latin typeface="Aharoni" panose="02010803020104030203" pitchFamily="2" charset="-79"/>
                <a:cs typeface="Aharoni" panose="02010803020104030203" pitchFamily="2" charset="-79"/>
              </a:rPr>
              <a:t>A saúde é o terceiro desejo do brasileiro</a:t>
            </a:r>
            <a:r>
              <a:rPr lang="pt-BR" dirty="0"/>
              <a:t>, </a:t>
            </a:r>
            <a:r>
              <a:rPr lang="pt-BR" dirty="0" smtClean="0"/>
              <a:t>ficando </a:t>
            </a:r>
            <a:r>
              <a:rPr lang="pt-BR" dirty="0"/>
              <a:t>atrás somente da casa própria e da educação com qualidade, </a:t>
            </a:r>
            <a:endParaRPr lang="pt-BR" dirty="0" smtClean="0"/>
          </a:p>
          <a:p>
            <a:pPr algn="ctr">
              <a:lnSpc>
                <a:spcPct val="150000"/>
              </a:lnSpc>
            </a:pPr>
            <a:endParaRPr lang="pt-BR" dirty="0"/>
          </a:p>
          <a:p>
            <a:pPr algn="ctr">
              <a:lnSpc>
                <a:spcPct val="150000"/>
              </a:lnSpc>
            </a:pPr>
            <a:r>
              <a:rPr lang="pt-BR" i="1" dirty="0" smtClean="0"/>
              <a:t>mas </a:t>
            </a:r>
            <a:r>
              <a:rPr lang="pt-BR" i="1" dirty="0"/>
              <a:t>para 77% dos entrevistados o valor dos planos prejudica a aquisição</a:t>
            </a:r>
          </a:p>
        </p:txBody>
      </p:sp>
    </p:spTree>
    <p:extLst>
      <p:ext uri="{BB962C8B-B14F-4D97-AF65-F5344CB8AC3E}">
        <p14:creationId xmlns="" xmlns:p14="http://schemas.microsoft.com/office/powerpoint/2010/main" val="164777759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5139" t="30952" r="35745" b="34715"/>
          <a:stretch/>
        </p:blipFill>
        <p:spPr bwMode="auto">
          <a:xfrm>
            <a:off x="251520" y="1772816"/>
            <a:ext cx="4176464" cy="3791774"/>
          </a:xfrm>
          <a:prstGeom prst="rect">
            <a:avLst/>
          </a:prstGeom>
          <a:ln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6478" t="65080" r="37753" b="6250"/>
          <a:stretch/>
        </p:blipFill>
        <p:spPr bwMode="auto">
          <a:xfrm>
            <a:off x="4932040" y="1196752"/>
            <a:ext cx="3960440" cy="3645024"/>
          </a:xfrm>
          <a:prstGeom prst="rect">
            <a:avLst/>
          </a:prstGeom>
          <a:ln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</p:pic>
    </p:spTree>
    <p:extLst>
      <p:ext uri="{BB962C8B-B14F-4D97-AF65-F5344CB8AC3E}">
        <p14:creationId xmlns="" xmlns:p14="http://schemas.microsoft.com/office/powerpoint/2010/main" val="345769562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5028" t="29960" r="36861" b="19048"/>
          <a:stretch/>
        </p:blipFill>
        <p:spPr bwMode="auto">
          <a:xfrm>
            <a:off x="251520" y="1124744"/>
            <a:ext cx="3999331" cy="4797152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6478" t="35914" r="36750" b="4761"/>
          <a:stretch/>
        </p:blipFill>
        <p:spPr bwMode="auto">
          <a:xfrm>
            <a:off x="5004048" y="1124744"/>
            <a:ext cx="3858277" cy="5050025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317110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Text Box 21"/>
          <p:cNvSpPr txBox="1">
            <a:spLocks noChangeArrowheads="1"/>
          </p:cNvSpPr>
          <p:nvPr/>
        </p:nvSpPr>
        <p:spPr bwMode="auto">
          <a:xfrm>
            <a:off x="1285875" y="2930525"/>
            <a:ext cx="15113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solidFill>
                  <a:schemeClr val="bg1"/>
                </a:solidFill>
              </a:rPr>
              <a:t>Avaliação do ambiente</a:t>
            </a:r>
            <a:endParaRPr lang="pt-BR">
              <a:solidFill>
                <a:schemeClr val="bg1"/>
              </a:solidFill>
            </a:endParaRPr>
          </a:p>
        </p:txBody>
      </p:sp>
      <p:sp>
        <p:nvSpPr>
          <p:cNvPr id="10244" name="Text Box 23"/>
          <p:cNvSpPr txBox="1">
            <a:spLocks noChangeArrowheads="1"/>
          </p:cNvSpPr>
          <p:nvPr/>
        </p:nvSpPr>
        <p:spPr bwMode="auto">
          <a:xfrm>
            <a:off x="3087688" y="2924175"/>
            <a:ext cx="15113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solidFill>
                  <a:schemeClr val="bg1"/>
                </a:solidFill>
              </a:rPr>
              <a:t>Liderando mudanças</a:t>
            </a:r>
            <a:endParaRPr lang="pt-BR">
              <a:solidFill>
                <a:schemeClr val="bg1"/>
              </a:solidFill>
            </a:endParaRPr>
          </a:p>
        </p:txBody>
      </p:sp>
      <p:sp>
        <p:nvSpPr>
          <p:cNvPr id="10245" name="Text Box 27"/>
          <p:cNvSpPr txBox="1">
            <a:spLocks noChangeArrowheads="1"/>
          </p:cNvSpPr>
          <p:nvPr/>
        </p:nvSpPr>
        <p:spPr bwMode="auto">
          <a:xfrm>
            <a:off x="6111875" y="2924175"/>
            <a:ext cx="15113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solidFill>
                  <a:schemeClr val="bg1"/>
                </a:solidFill>
              </a:rPr>
              <a:t>RH ativo e passivo</a:t>
            </a:r>
            <a:endParaRPr lang="pt-BR">
              <a:solidFill>
                <a:schemeClr val="bg1"/>
              </a:solidFill>
            </a:endParaRPr>
          </a:p>
        </p:txBody>
      </p:sp>
      <p:sp>
        <p:nvSpPr>
          <p:cNvPr id="10246" name="Text Box 29"/>
          <p:cNvSpPr txBox="1">
            <a:spLocks noChangeArrowheads="1"/>
          </p:cNvSpPr>
          <p:nvPr/>
        </p:nvSpPr>
        <p:spPr bwMode="auto">
          <a:xfrm>
            <a:off x="7551738" y="3062288"/>
            <a:ext cx="15113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solidFill>
                  <a:schemeClr val="bg1"/>
                </a:solidFill>
              </a:rPr>
              <a:t>Coerência</a:t>
            </a:r>
            <a:endParaRPr lang="pt-BR">
              <a:solidFill>
                <a:schemeClr val="bg1"/>
              </a:solidFill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0" y="116632"/>
            <a:ext cx="9144000" cy="107721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pt-BR" sz="3200" b="1" dirty="0">
                <a:ln w="11430"/>
                <a:latin typeface="Arial" charset="0"/>
              </a:rPr>
              <a:t>RECEITAS E DESPESAS ASSISTENCIAIS DAS OPERADORAS</a:t>
            </a:r>
          </a:p>
        </p:txBody>
      </p:sp>
      <p:grpSp>
        <p:nvGrpSpPr>
          <p:cNvPr id="2" name="Grupo 2"/>
          <p:cNvGrpSpPr>
            <a:grpSpLocks/>
          </p:cNvGrpSpPr>
          <p:nvPr/>
        </p:nvGrpSpPr>
        <p:grpSpPr bwMode="auto">
          <a:xfrm>
            <a:off x="251520" y="2132856"/>
            <a:ext cx="3277005" cy="2736304"/>
            <a:chOff x="2440734" y="1750301"/>
            <a:chExt cx="4786346" cy="1214446"/>
          </a:xfrm>
        </p:grpSpPr>
        <p:sp>
          <p:nvSpPr>
            <p:cNvPr id="13" name="Retângulo de cantos arredondados 12"/>
            <p:cNvSpPr/>
            <p:nvPr/>
          </p:nvSpPr>
          <p:spPr>
            <a:xfrm>
              <a:off x="2440734" y="1750301"/>
              <a:ext cx="4786346" cy="1214446"/>
            </a:xfrm>
            <a:prstGeom prst="roundRect">
              <a:avLst/>
            </a:prstGeom>
            <a:solidFill>
              <a:srgbClr val="0070C0"/>
            </a:solidFill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sz="1600"/>
            </a:p>
          </p:txBody>
        </p:sp>
        <p:sp>
          <p:nvSpPr>
            <p:cNvPr id="14" name="CaixaDeTexto 13"/>
            <p:cNvSpPr txBox="1"/>
            <p:nvPr/>
          </p:nvSpPr>
          <p:spPr>
            <a:xfrm>
              <a:off x="2716342" y="1848393"/>
              <a:ext cx="3704949" cy="80593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pt-BR" sz="280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Arial" charset="0"/>
                </a:rPr>
                <a:t>R$ </a:t>
              </a:r>
              <a:r>
                <a:rPr lang="pt-BR" sz="40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Arial" charset="0"/>
                </a:rPr>
                <a:t>95 </a:t>
              </a:r>
              <a:r>
                <a:rPr lang="pt-BR" sz="400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Arial" charset="0"/>
                </a:rPr>
                <a:t>bilhões</a:t>
              </a:r>
            </a:p>
            <a:p>
              <a:pPr algn="ctr">
                <a:defRPr/>
              </a:pPr>
              <a:r>
                <a:rPr lang="pt-BR" sz="320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Arial" charset="0"/>
                </a:rPr>
                <a:t>de receita</a:t>
              </a:r>
              <a:endParaRPr lang="pt-BR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charset="0"/>
              </a:endParaRPr>
            </a:p>
          </p:txBody>
        </p:sp>
      </p:grpSp>
      <p:sp>
        <p:nvSpPr>
          <p:cNvPr id="6" name="Retângulo 5"/>
          <p:cNvSpPr/>
          <p:nvPr/>
        </p:nvSpPr>
        <p:spPr>
          <a:xfrm>
            <a:off x="4355976" y="1382605"/>
            <a:ext cx="4572000" cy="92333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pt-BR" b="1" dirty="0">
                <a:solidFill>
                  <a:srgbClr val="008000"/>
                </a:solidFill>
                <a:latin typeface="Calibri" pitchFamily="34" charset="0"/>
              </a:rPr>
              <a:t>Evolutivo do </a:t>
            </a:r>
            <a:r>
              <a:rPr lang="pt-BR" b="1" u="sng" dirty="0">
                <a:solidFill>
                  <a:srgbClr val="C00000"/>
                </a:solidFill>
                <a:latin typeface="Calibri" pitchFamily="34" charset="0"/>
              </a:rPr>
              <a:t>Índice de Sinistralidade</a:t>
            </a:r>
            <a:r>
              <a:rPr lang="pt-BR" b="1" dirty="0">
                <a:solidFill>
                  <a:srgbClr val="008000"/>
                </a:solidFill>
                <a:latin typeface="Calibri" pitchFamily="34" charset="0"/>
              </a:rPr>
              <a:t> do </a:t>
            </a:r>
            <a:br>
              <a:rPr lang="pt-BR" b="1" dirty="0">
                <a:solidFill>
                  <a:srgbClr val="008000"/>
                </a:solidFill>
                <a:latin typeface="Calibri" pitchFamily="34" charset="0"/>
              </a:rPr>
            </a:br>
            <a:r>
              <a:rPr lang="pt-BR" b="1" dirty="0">
                <a:solidFill>
                  <a:srgbClr val="008000"/>
                </a:solidFill>
                <a:latin typeface="Calibri" pitchFamily="34" charset="0"/>
              </a:rPr>
              <a:t>Setor da Saúde Suplementar, 2001 – 2013 (em %)</a:t>
            </a:r>
          </a:p>
        </p:txBody>
      </p:sp>
      <p:graphicFrame>
        <p:nvGraphicFramePr>
          <p:cNvPr id="7" name="Objeto 6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2033614928"/>
              </p:ext>
            </p:extLst>
          </p:nvPr>
        </p:nvGraphicFramePr>
        <p:xfrm>
          <a:off x="4139952" y="2492896"/>
          <a:ext cx="4669086" cy="3695402"/>
        </p:xfrm>
        <a:graphic>
          <a:graphicData uri="http://schemas.openxmlformats.org/presentationml/2006/ole">
            <p:oleObj spid="_x0000_s27667" name="Planilha" r:id="rId4" imgW="8124950" imgH="4467131" progId="Excel.Sheet.8">
              <p:embed/>
            </p:oleObj>
          </a:graphicData>
        </a:graphic>
      </p:graphicFrame>
      <p:sp>
        <p:nvSpPr>
          <p:cNvPr id="24" name="Text Box 53"/>
          <p:cNvSpPr txBox="1">
            <a:spLocks noChangeArrowheads="1"/>
          </p:cNvSpPr>
          <p:nvPr/>
        </p:nvSpPr>
        <p:spPr bwMode="auto">
          <a:xfrm>
            <a:off x="1030288" y="6500813"/>
            <a:ext cx="6899275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200" b="1" dirty="0">
                <a:solidFill>
                  <a:srgbClr val="000099"/>
                </a:solidFill>
                <a:latin typeface="Calibri" pitchFamily="34" charset="0"/>
              </a:rPr>
              <a:t>Fonte: ANS - Agência Nacional de Saúde Suplementar – </a:t>
            </a:r>
            <a:r>
              <a:rPr lang="pt-BR" sz="1200" b="1" dirty="0" smtClean="0">
                <a:solidFill>
                  <a:srgbClr val="000099"/>
                </a:solidFill>
                <a:latin typeface="Calibri" pitchFamily="34" charset="0"/>
              </a:rPr>
              <a:t>JUNHO, 2013</a:t>
            </a:r>
            <a:endParaRPr lang="pt-BR" sz="1200" b="1" dirty="0">
              <a:solidFill>
                <a:srgbClr val="000099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97556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4834880" cy="792088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pt-BR" dirty="0" smtClean="0"/>
              <a:t>Produtos para saúde</a:t>
            </a:r>
            <a:endParaRPr lang="pt-BR" dirty="0"/>
          </a:p>
        </p:txBody>
      </p:sp>
      <p:pic>
        <p:nvPicPr>
          <p:cNvPr id="2050" name="Picture 2" descr="Gráfico Market Shar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96752"/>
            <a:ext cx="4968552" cy="4968552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tângulo 2"/>
          <p:cNvSpPr/>
          <p:nvPr/>
        </p:nvSpPr>
        <p:spPr>
          <a:xfrm>
            <a:off x="5635511" y="188640"/>
            <a:ext cx="3275856" cy="294997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dirty="0"/>
              <a:t>O faturamento da venda destes produtos no mundo foi estimado em U$ 289 bilhões em 2009 e está previsto que alcance U$ 487 bilhões em 2016, resultando em um crescimento anual de 7%. </a:t>
            </a:r>
          </a:p>
        </p:txBody>
      </p:sp>
      <p:pic>
        <p:nvPicPr>
          <p:cNvPr id="14337" name="Picture 1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56029" t="38492" r="14663" b="22349"/>
          <a:stretch/>
        </p:blipFill>
        <p:spPr bwMode="auto">
          <a:xfrm>
            <a:off x="5635511" y="3356992"/>
            <a:ext cx="3292465" cy="2864594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tângulo 6"/>
          <p:cNvSpPr/>
          <p:nvPr/>
        </p:nvSpPr>
        <p:spPr>
          <a:xfrm>
            <a:off x="1259632" y="6309320"/>
            <a:ext cx="3024336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 smtClean="0">
                <a:solidFill>
                  <a:schemeClr val="tx1"/>
                </a:solidFill>
              </a:rPr>
              <a:t>Brazilian Health Devices</a:t>
            </a:r>
            <a:endParaRPr lang="pt-BR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0055971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3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3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251520" y="1268760"/>
            <a:ext cx="5280426" cy="46935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dirty="0">
                <a:latin typeface="Aharoni" panose="02010803020104030203" pitchFamily="2" charset="-79"/>
                <a:cs typeface="Aharoni" panose="02010803020104030203" pitchFamily="2" charset="-79"/>
              </a:rPr>
              <a:t>Brasil tem o sexto maior </a:t>
            </a:r>
            <a:r>
              <a:rPr lang="pt-BR" dirty="0" err="1" smtClean="0">
                <a:latin typeface="Aharoni" panose="02010803020104030203" pitchFamily="2" charset="-79"/>
                <a:cs typeface="Aharoni" panose="02010803020104030203" pitchFamily="2" charset="-79"/>
              </a:rPr>
              <a:t>defict</a:t>
            </a:r>
            <a:r>
              <a:rPr lang="pt-BR" dirty="0" smtClean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pt-BR" dirty="0">
                <a:latin typeface="Aharoni" panose="02010803020104030203" pitchFamily="2" charset="-79"/>
                <a:cs typeface="Aharoni" panose="02010803020104030203" pitchFamily="2" charset="-79"/>
              </a:rPr>
              <a:t>comercial do mundo no que se refere à saúde. </a:t>
            </a:r>
            <a:endParaRPr lang="pt-BR" dirty="0" smtClean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algn="just"/>
            <a:endParaRPr lang="pt-BR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algn="just"/>
            <a:r>
              <a:rPr lang="pt-BR" i="1" dirty="0" smtClean="0"/>
              <a:t>o </a:t>
            </a:r>
            <a:r>
              <a:rPr lang="pt-BR" i="1" dirty="0"/>
              <a:t>País vem importando um volume cada vez maior de remédios e produtos de saúde, mesmo diante dos projetos do governo de financiar um fortalecimento do parque industrial nacional</a:t>
            </a:r>
            <a:r>
              <a:rPr lang="pt-BR" i="1" dirty="0" smtClean="0"/>
              <a:t>.</a:t>
            </a:r>
          </a:p>
          <a:p>
            <a:pPr algn="just"/>
            <a:endParaRPr lang="pt-BR" dirty="0"/>
          </a:p>
          <a:p>
            <a:pPr algn="just"/>
            <a:endParaRPr lang="pt-BR" dirty="0"/>
          </a:p>
          <a:p>
            <a:pPr algn="just"/>
            <a:r>
              <a:rPr lang="pt-BR" dirty="0" smtClean="0"/>
              <a:t>Se </a:t>
            </a:r>
            <a:r>
              <a:rPr lang="pt-BR" dirty="0"/>
              <a:t>não é um grande exportador, o Brasil figura entre os nove maiores importadores do mundo. Hoje, 7% de tudo o que o País importa é do segmento da saúde. </a:t>
            </a:r>
          </a:p>
          <a:p>
            <a:pPr algn="just"/>
            <a:endParaRPr lang="pt-BR" dirty="0" smtClean="0"/>
          </a:p>
          <a:p>
            <a:pPr algn="just"/>
            <a:endParaRPr lang="pt-BR" dirty="0"/>
          </a:p>
          <a:p>
            <a:pPr algn="just"/>
            <a:endParaRPr lang="pt-BR" dirty="0" smtClean="0"/>
          </a:p>
          <a:p>
            <a:pPr algn="just"/>
            <a:r>
              <a:rPr lang="pt-BR" sz="1100" dirty="0"/>
              <a:t>Organização Mundial da Saúde e pela Organização Mundial do Comércio (OMC)</a:t>
            </a:r>
          </a:p>
        </p:txBody>
      </p:sp>
      <p:pic>
        <p:nvPicPr>
          <p:cNvPr id="2052" name="Picture 4" descr="http://ts2.mm.bing.net/th?id=HN.608030153566195061&amp;w=149&amp;h=148&amp;c=7&amp;rs=1&amp;pid=1.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2132856"/>
            <a:ext cx="2736304" cy="256182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49675519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6804248" y="188640"/>
            <a:ext cx="1956346" cy="525401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90000" tIns="46800" rIns="90000" bIns="46800" anchor="ctr">
            <a:spAutoFit/>
          </a:bodyPr>
          <a:lstStyle/>
          <a:p>
            <a:pPr algn="ctr">
              <a:lnSpc>
                <a:spcPct val="100000"/>
              </a:lnSpc>
              <a:buFont typeface="Gill Sans MT" pitchFamily="32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800" b="1" dirty="0">
                <a:solidFill>
                  <a:srgbClr val="FF0000"/>
                </a:solidFill>
                <a:latin typeface="Gill Sans MT" pitchFamily="32" charset="0"/>
              </a:rPr>
              <a:t>A ANVISA </a:t>
            </a:r>
          </a:p>
        </p:txBody>
      </p:sp>
      <p:sp>
        <p:nvSpPr>
          <p:cNvPr id="11266" name="Text Box 2"/>
          <p:cNvSpPr txBox="1">
            <a:spLocks noChangeArrowheads="1"/>
          </p:cNvSpPr>
          <p:nvPr/>
        </p:nvSpPr>
        <p:spPr bwMode="auto">
          <a:xfrm>
            <a:off x="251520" y="980728"/>
            <a:ext cx="8677472" cy="563449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lIns="90000" tIns="46800" rIns="90000" bIns="46800" anchor="ctr">
            <a:spAutoFit/>
          </a:bodyPr>
          <a:lstStyle/>
          <a:p>
            <a:pPr marL="85725" algn="just">
              <a:lnSpc>
                <a:spcPct val="150000"/>
              </a:lnSpc>
              <a:buFont typeface="Wingdings" pitchFamily="2" charset="2"/>
              <a:buChar char="Ø"/>
              <a:tabLst>
                <a:tab pos="85725" algn="l"/>
                <a:tab pos="1000125" algn="l"/>
                <a:tab pos="1914525" algn="l"/>
                <a:tab pos="2828925" algn="l"/>
                <a:tab pos="3743325" algn="l"/>
                <a:tab pos="4657725" algn="l"/>
                <a:tab pos="5572125" algn="l"/>
                <a:tab pos="6486525" algn="l"/>
                <a:tab pos="7400925" algn="l"/>
                <a:tab pos="8315325" algn="l"/>
                <a:tab pos="9229725" algn="l"/>
                <a:tab pos="10144125" algn="l"/>
              </a:tabLst>
            </a:pPr>
            <a:r>
              <a:rPr lang="en-GB" sz="2000" b="1" dirty="0" smtClean="0">
                <a:solidFill>
                  <a:srgbClr val="000000"/>
                </a:solidFill>
                <a:latin typeface="Gill Sans MT" pitchFamily="32" charset="0"/>
              </a:rPr>
              <a:t>	</a:t>
            </a:r>
            <a:r>
              <a:rPr lang="en-GB" sz="2000" b="1" dirty="0" err="1" smtClean="0">
                <a:solidFill>
                  <a:srgbClr val="000000"/>
                </a:solidFill>
                <a:latin typeface="Gill Sans MT" pitchFamily="32" charset="0"/>
              </a:rPr>
              <a:t>Autarquia</a:t>
            </a:r>
            <a:r>
              <a:rPr lang="en-GB" sz="2000" b="1" dirty="0" smtClean="0">
                <a:solidFill>
                  <a:srgbClr val="000000"/>
                </a:solidFill>
                <a:latin typeface="Gill Sans MT" pitchFamily="32" charset="0"/>
              </a:rPr>
              <a:t> </a:t>
            </a:r>
            <a:r>
              <a:rPr lang="en-GB" sz="2000" b="1" dirty="0">
                <a:solidFill>
                  <a:srgbClr val="000000"/>
                </a:solidFill>
                <a:latin typeface="Gill Sans MT" pitchFamily="32" charset="0"/>
              </a:rPr>
              <a:t>sob regime especial</a:t>
            </a:r>
          </a:p>
          <a:p>
            <a:pPr marL="1076325" lvl="1" algn="just">
              <a:lnSpc>
                <a:spcPct val="150000"/>
              </a:lnSpc>
              <a:buFont typeface="Gill Sans MT" pitchFamily="32" charset="0"/>
              <a:buChar char="•"/>
              <a:tabLst>
                <a:tab pos="85725" algn="l"/>
                <a:tab pos="1000125" algn="l"/>
                <a:tab pos="1914525" algn="l"/>
                <a:tab pos="2828925" algn="l"/>
                <a:tab pos="3743325" algn="l"/>
                <a:tab pos="4657725" algn="l"/>
                <a:tab pos="5572125" algn="l"/>
                <a:tab pos="6486525" algn="l"/>
                <a:tab pos="7400925" algn="l"/>
                <a:tab pos="8315325" algn="l"/>
                <a:tab pos="9229725" algn="l"/>
                <a:tab pos="10144125" algn="l"/>
              </a:tabLst>
            </a:pPr>
            <a:r>
              <a:rPr lang="en-GB" sz="2000" b="1" dirty="0">
                <a:solidFill>
                  <a:srgbClr val="000000"/>
                </a:solidFill>
                <a:latin typeface="Gill Sans MT" pitchFamily="32" charset="0"/>
              </a:rPr>
              <a:t> </a:t>
            </a:r>
            <a:r>
              <a:rPr lang="en-GB" sz="2000" b="1" dirty="0" err="1">
                <a:solidFill>
                  <a:srgbClr val="000000"/>
                </a:solidFill>
                <a:latin typeface="Gill Sans MT" pitchFamily="32" charset="0"/>
              </a:rPr>
              <a:t>Independência</a:t>
            </a:r>
            <a:r>
              <a:rPr lang="en-GB" sz="2000" b="1" dirty="0">
                <a:solidFill>
                  <a:srgbClr val="000000"/>
                </a:solidFill>
                <a:latin typeface="Gill Sans MT" pitchFamily="32" charset="0"/>
              </a:rPr>
              <a:t> </a:t>
            </a:r>
            <a:r>
              <a:rPr lang="en-GB" sz="2000" b="1" dirty="0" err="1">
                <a:solidFill>
                  <a:srgbClr val="000000"/>
                </a:solidFill>
                <a:latin typeface="Gill Sans MT" pitchFamily="32" charset="0"/>
              </a:rPr>
              <a:t>administrativa</a:t>
            </a:r>
            <a:endParaRPr lang="en-GB" sz="2000" b="1" dirty="0">
              <a:solidFill>
                <a:srgbClr val="000000"/>
              </a:solidFill>
              <a:latin typeface="Gill Sans MT" pitchFamily="32" charset="0"/>
            </a:endParaRPr>
          </a:p>
          <a:p>
            <a:pPr marL="1076325" lvl="1" algn="just">
              <a:lnSpc>
                <a:spcPct val="150000"/>
              </a:lnSpc>
              <a:buFont typeface="Gill Sans MT" pitchFamily="32" charset="0"/>
              <a:buChar char="•"/>
              <a:tabLst>
                <a:tab pos="85725" algn="l"/>
                <a:tab pos="1000125" algn="l"/>
                <a:tab pos="1914525" algn="l"/>
                <a:tab pos="2828925" algn="l"/>
                <a:tab pos="3743325" algn="l"/>
                <a:tab pos="4657725" algn="l"/>
                <a:tab pos="5572125" algn="l"/>
                <a:tab pos="6486525" algn="l"/>
                <a:tab pos="7400925" algn="l"/>
                <a:tab pos="8315325" algn="l"/>
                <a:tab pos="9229725" algn="l"/>
                <a:tab pos="10144125" algn="l"/>
              </a:tabLst>
            </a:pPr>
            <a:r>
              <a:rPr lang="en-GB" sz="2000" b="1" dirty="0">
                <a:solidFill>
                  <a:srgbClr val="000000"/>
                </a:solidFill>
                <a:latin typeface="Gill Sans MT" pitchFamily="32" charset="0"/>
              </a:rPr>
              <a:t> </a:t>
            </a:r>
            <a:r>
              <a:rPr lang="en-GB" sz="2000" b="1" dirty="0" err="1">
                <a:solidFill>
                  <a:srgbClr val="000000"/>
                </a:solidFill>
                <a:latin typeface="Gill Sans MT" pitchFamily="32" charset="0"/>
              </a:rPr>
              <a:t>Autonomia</a:t>
            </a:r>
            <a:r>
              <a:rPr lang="en-GB" sz="2000" b="1" dirty="0">
                <a:solidFill>
                  <a:srgbClr val="000000"/>
                </a:solidFill>
                <a:latin typeface="Gill Sans MT" pitchFamily="32" charset="0"/>
              </a:rPr>
              <a:t> </a:t>
            </a:r>
            <a:r>
              <a:rPr lang="en-GB" sz="2000" b="1" dirty="0" err="1">
                <a:solidFill>
                  <a:srgbClr val="000000"/>
                </a:solidFill>
                <a:latin typeface="Gill Sans MT" pitchFamily="32" charset="0"/>
              </a:rPr>
              <a:t>financeira</a:t>
            </a:r>
            <a:r>
              <a:rPr lang="en-GB" sz="2000" b="1" dirty="0">
                <a:solidFill>
                  <a:srgbClr val="000000"/>
                </a:solidFill>
                <a:latin typeface="Gill Sans MT" pitchFamily="32" charset="0"/>
              </a:rPr>
              <a:t> </a:t>
            </a:r>
          </a:p>
          <a:p>
            <a:pPr marL="1076325" lvl="1" algn="just">
              <a:lnSpc>
                <a:spcPct val="150000"/>
              </a:lnSpc>
              <a:buFont typeface="Gill Sans MT" pitchFamily="32" charset="0"/>
              <a:buChar char="•"/>
              <a:tabLst>
                <a:tab pos="85725" algn="l"/>
                <a:tab pos="1000125" algn="l"/>
                <a:tab pos="1914525" algn="l"/>
                <a:tab pos="2828925" algn="l"/>
                <a:tab pos="3743325" algn="l"/>
                <a:tab pos="4657725" algn="l"/>
                <a:tab pos="5572125" algn="l"/>
                <a:tab pos="6486525" algn="l"/>
                <a:tab pos="7400925" algn="l"/>
                <a:tab pos="8315325" algn="l"/>
                <a:tab pos="9229725" algn="l"/>
                <a:tab pos="10144125" algn="l"/>
              </a:tabLst>
            </a:pPr>
            <a:r>
              <a:rPr lang="en-GB" sz="2000" b="1" dirty="0">
                <a:solidFill>
                  <a:srgbClr val="000000"/>
                </a:solidFill>
                <a:latin typeface="Gill Sans MT" pitchFamily="32" charset="0"/>
              </a:rPr>
              <a:t> </a:t>
            </a:r>
            <a:r>
              <a:rPr lang="en-GB" sz="2000" b="1" dirty="0" err="1">
                <a:solidFill>
                  <a:srgbClr val="000000"/>
                </a:solidFill>
                <a:latin typeface="Gill Sans MT" pitchFamily="32" charset="0"/>
              </a:rPr>
              <a:t>Estabilidade</a:t>
            </a:r>
            <a:r>
              <a:rPr lang="en-GB" sz="2000" b="1" dirty="0">
                <a:solidFill>
                  <a:srgbClr val="000000"/>
                </a:solidFill>
                <a:latin typeface="Gill Sans MT" pitchFamily="32" charset="0"/>
              </a:rPr>
              <a:t> dos </a:t>
            </a:r>
            <a:r>
              <a:rPr lang="en-GB" sz="2000" b="1" dirty="0" err="1">
                <a:solidFill>
                  <a:srgbClr val="000000"/>
                </a:solidFill>
                <a:latin typeface="Gill Sans MT" pitchFamily="32" charset="0"/>
              </a:rPr>
              <a:t>dirigentes</a:t>
            </a:r>
            <a:endParaRPr lang="en-GB" sz="2000" b="1" dirty="0">
              <a:solidFill>
                <a:srgbClr val="000000"/>
              </a:solidFill>
              <a:latin typeface="Gill Sans MT" pitchFamily="32" charset="0"/>
            </a:endParaRPr>
          </a:p>
          <a:p>
            <a:pPr marL="1076325" lvl="1" algn="just">
              <a:lnSpc>
                <a:spcPct val="150000"/>
              </a:lnSpc>
              <a:buFont typeface="Gill Sans MT" pitchFamily="32" charset="0"/>
              <a:buChar char="•"/>
              <a:tabLst>
                <a:tab pos="85725" algn="l"/>
                <a:tab pos="1000125" algn="l"/>
                <a:tab pos="1914525" algn="l"/>
                <a:tab pos="2828925" algn="l"/>
                <a:tab pos="3743325" algn="l"/>
                <a:tab pos="4657725" algn="l"/>
                <a:tab pos="5572125" algn="l"/>
                <a:tab pos="6486525" algn="l"/>
                <a:tab pos="7400925" algn="l"/>
                <a:tab pos="8315325" algn="l"/>
                <a:tab pos="9229725" algn="l"/>
                <a:tab pos="10144125" algn="l"/>
              </a:tabLst>
            </a:pPr>
            <a:r>
              <a:rPr lang="en-GB" sz="2000" b="1" dirty="0">
                <a:solidFill>
                  <a:srgbClr val="000000"/>
                </a:solidFill>
                <a:latin typeface="Gill Sans MT" pitchFamily="32" charset="0"/>
              </a:rPr>
              <a:t> </a:t>
            </a:r>
            <a:r>
              <a:rPr lang="en-GB" sz="2000" b="1" dirty="0" err="1">
                <a:solidFill>
                  <a:srgbClr val="000000"/>
                </a:solidFill>
                <a:latin typeface="Gill Sans MT" pitchFamily="32" charset="0"/>
              </a:rPr>
              <a:t>Agilidade</a:t>
            </a:r>
            <a:r>
              <a:rPr lang="en-GB" sz="2000" b="1" dirty="0">
                <a:solidFill>
                  <a:srgbClr val="000000"/>
                </a:solidFill>
                <a:latin typeface="Gill Sans MT" pitchFamily="32" charset="0"/>
              </a:rPr>
              <a:t> e </a:t>
            </a:r>
            <a:r>
              <a:rPr lang="en-GB" sz="2000" b="1" dirty="0" err="1">
                <a:solidFill>
                  <a:srgbClr val="000000"/>
                </a:solidFill>
                <a:latin typeface="Gill Sans MT" pitchFamily="32" charset="0"/>
              </a:rPr>
              <a:t>flexibilidade</a:t>
            </a:r>
            <a:r>
              <a:rPr lang="en-GB" sz="2000" b="1" dirty="0">
                <a:solidFill>
                  <a:srgbClr val="000000"/>
                </a:solidFill>
                <a:latin typeface="Gill Sans MT" pitchFamily="32" charset="0"/>
              </a:rPr>
              <a:t> </a:t>
            </a:r>
            <a:r>
              <a:rPr lang="en-GB" sz="2000" b="1" dirty="0" err="1">
                <a:solidFill>
                  <a:srgbClr val="000000"/>
                </a:solidFill>
                <a:latin typeface="Gill Sans MT" pitchFamily="32" charset="0"/>
              </a:rPr>
              <a:t>administrativa</a:t>
            </a:r>
            <a:endParaRPr lang="en-GB" sz="2000" b="1" dirty="0">
              <a:solidFill>
                <a:srgbClr val="000000"/>
              </a:solidFill>
              <a:latin typeface="Gill Sans MT" pitchFamily="32" charset="0"/>
            </a:endParaRPr>
          </a:p>
          <a:p>
            <a:pPr marL="1076325" lvl="1" algn="just">
              <a:lnSpc>
                <a:spcPct val="150000"/>
              </a:lnSpc>
              <a:buFont typeface="Gill Sans MT" pitchFamily="32" charset="0"/>
              <a:buChar char="•"/>
              <a:tabLst>
                <a:tab pos="85725" algn="l"/>
                <a:tab pos="1000125" algn="l"/>
                <a:tab pos="1914525" algn="l"/>
                <a:tab pos="2828925" algn="l"/>
                <a:tab pos="3743325" algn="l"/>
                <a:tab pos="4657725" algn="l"/>
                <a:tab pos="5572125" algn="l"/>
                <a:tab pos="6486525" algn="l"/>
                <a:tab pos="7400925" algn="l"/>
                <a:tab pos="8315325" algn="l"/>
                <a:tab pos="9229725" algn="l"/>
                <a:tab pos="10144125" algn="l"/>
              </a:tabLst>
            </a:pPr>
            <a:r>
              <a:rPr lang="en-GB" sz="2000" b="1" dirty="0">
                <a:solidFill>
                  <a:srgbClr val="000000"/>
                </a:solidFill>
                <a:latin typeface="Gill Sans MT" pitchFamily="32" charset="0"/>
              </a:rPr>
              <a:t> </a:t>
            </a:r>
            <a:r>
              <a:rPr lang="en-GB" sz="2000" b="1" dirty="0" err="1">
                <a:solidFill>
                  <a:srgbClr val="000000"/>
                </a:solidFill>
                <a:latin typeface="Gill Sans MT" pitchFamily="32" charset="0"/>
              </a:rPr>
              <a:t>Possibilidade</a:t>
            </a:r>
            <a:r>
              <a:rPr lang="en-GB" sz="2000" b="1" dirty="0">
                <a:solidFill>
                  <a:srgbClr val="000000"/>
                </a:solidFill>
                <a:latin typeface="Gill Sans MT" pitchFamily="32" charset="0"/>
              </a:rPr>
              <a:t> de </a:t>
            </a:r>
            <a:r>
              <a:rPr lang="en-GB" sz="2000" b="1" dirty="0" err="1">
                <a:solidFill>
                  <a:srgbClr val="000000"/>
                </a:solidFill>
                <a:latin typeface="Gill Sans MT" pitchFamily="32" charset="0"/>
              </a:rPr>
              <a:t>redução</a:t>
            </a:r>
            <a:r>
              <a:rPr lang="en-GB" sz="2000" b="1" dirty="0">
                <a:solidFill>
                  <a:srgbClr val="000000"/>
                </a:solidFill>
                <a:latin typeface="Gill Sans MT" pitchFamily="32" charset="0"/>
              </a:rPr>
              <a:t> dos </a:t>
            </a:r>
            <a:r>
              <a:rPr lang="en-GB" sz="2000" b="1" dirty="0" err="1">
                <a:solidFill>
                  <a:srgbClr val="000000"/>
                </a:solidFill>
                <a:latin typeface="Gill Sans MT" pitchFamily="32" charset="0"/>
              </a:rPr>
              <a:t>riscos</a:t>
            </a:r>
            <a:r>
              <a:rPr lang="en-GB" sz="2000" b="1" dirty="0">
                <a:solidFill>
                  <a:srgbClr val="000000"/>
                </a:solidFill>
                <a:latin typeface="Gill Sans MT" pitchFamily="32" charset="0"/>
              </a:rPr>
              <a:t> de </a:t>
            </a:r>
            <a:r>
              <a:rPr lang="en-GB" sz="2000" b="1" dirty="0" err="1">
                <a:solidFill>
                  <a:srgbClr val="000000"/>
                </a:solidFill>
                <a:latin typeface="Gill Sans MT" pitchFamily="32" charset="0"/>
              </a:rPr>
              <a:t>interferência</a:t>
            </a:r>
            <a:r>
              <a:rPr lang="en-GB" sz="2000" b="1" dirty="0">
                <a:solidFill>
                  <a:srgbClr val="000000"/>
                </a:solidFill>
                <a:latin typeface="Gill Sans MT" pitchFamily="32" charset="0"/>
              </a:rPr>
              <a:t> </a:t>
            </a:r>
            <a:r>
              <a:rPr lang="en-GB" sz="2000" b="1" dirty="0" err="1">
                <a:solidFill>
                  <a:srgbClr val="000000"/>
                </a:solidFill>
                <a:latin typeface="Gill Sans MT" pitchFamily="32" charset="0"/>
              </a:rPr>
              <a:t>política</a:t>
            </a:r>
            <a:r>
              <a:rPr lang="en-GB" sz="2000" b="1" dirty="0">
                <a:solidFill>
                  <a:srgbClr val="000000"/>
                </a:solidFill>
                <a:latin typeface="Gill Sans MT" pitchFamily="32" charset="0"/>
              </a:rPr>
              <a:t> </a:t>
            </a:r>
          </a:p>
          <a:p>
            <a:pPr marL="1076325" lvl="1" algn="just">
              <a:lnSpc>
                <a:spcPct val="150000"/>
              </a:lnSpc>
              <a:buFont typeface="Gill Sans MT" pitchFamily="32" charset="0"/>
              <a:buChar char="•"/>
              <a:tabLst>
                <a:tab pos="85725" algn="l"/>
                <a:tab pos="1000125" algn="l"/>
                <a:tab pos="1914525" algn="l"/>
                <a:tab pos="2828925" algn="l"/>
                <a:tab pos="3743325" algn="l"/>
                <a:tab pos="4657725" algn="l"/>
                <a:tab pos="5572125" algn="l"/>
                <a:tab pos="6486525" algn="l"/>
                <a:tab pos="7400925" algn="l"/>
                <a:tab pos="8315325" algn="l"/>
                <a:tab pos="9229725" algn="l"/>
                <a:tab pos="10144125" algn="l"/>
              </a:tabLst>
            </a:pPr>
            <a:r>
              <a:rPr lang="en-GB" sz="2000" b="1" dirty="0">
                <a:solidFill>
                  <a:srgbClr val="000000"/>
                </a:solidFill>
                <a:latin typeface="Gill Sans MT" pitchFamily="32" charset="0"/>
              </a:rPr>
              <a:t> </a:t>
            </a:r>
            <a:r>
              <a:rPr lang="en-GB" sz="2000" b="1" dirty="0" err="1">
                <a:solidFill>
                  <a:srgbClr val="000000"/>
                </a:solidFill>
                <a:latin typeface="Gill Sans MT" pitchFamily="32" charset="0"/>
              </a:rPr>
              <a:t>Predominância</a:t>
            </a:r>
            <a:r>
              <a:rPr lang="en-GB" sz="2000" b="1" dirty="0">
                <a:solidFill>
                  <a:srgbClr val="000000"/>
                </a:solidFill>
                <a:latin typeface="Gill Sans MT" pitchFamily="32" charset="0"/>
              </a:rPr>
              <a:t> de </a:t>
            </a:r>
            <a:r>
              <a:rPr lang="en-GB" sz="2000" b="1" dirty="0" err="1">
                <a:solidFill>
                  <a:srgbClr val="000000"/>
                </a:solidFill>
                <a:latin typeface="Gill Sans MT" pitchFamily="32" charset="0"/>
              </a:rPr>
              <a:t>critérios</a:t>
            </a:r>
            <a:r>
              <a:rPr lang="en-GB" sz="2000" b="1" dirty="0">
                <a:solidFill>
                  <a:srgbClr val="000000"/>
                </a:solidFill>
                <a:latin typeface="Gill Sans MT" pitchFamily="32" charset="0"/>
              </a:rPr>
              <a:t> </a:t>
            </a:r>
            <a:r>
              <a:rPr lang="en-GB" sz="2000" b="1" dirty="0" err="1">
                <a:solidFill>
                  <a:srgbClr val="000000"/>
                </a:solidFill>
                <a:latin typeface="Gill Sans MT" pitchFamily="32" charset="0"/>
              </a:rPr>
              <a:t>técnicos</a:t>
            </a:r>
            <a:r>
              <a:rPr lang="en-GB" sz="2000" b="1" dirty="0">
                <a:solidFill>
                  <a:srgbClr val="000000"/>
                </a:solidFill>
                <a:latin typeface="Gill Sans MT" pitchFamily="32" charset="0"/>
              </a:rPr>
              <a:t> de </a:t>
            </a:r>
            <a:r>
              <a:rPr lang="en-GB" sz="2000" b="1" dirty="0" err="1">
                <a:solidFill>
                  <a:srgbClr val="000000"/>
                </a:solidFill>
                <a:latin typeface="Gill Sans MT" pitchFamily="32" charset="0"/>
              </a:rPr>
              <a:t>decisão</a:t>
            </a:r>
            <a:endParaRPr lang="en-GB" sz="2000" b="1" dirty="0">
              <a:solidFill>
                <a:srgbClr val="000000"/>
              </a:solidFill>
              <a:latin typeface="Gill Sans MT" pitchFamily="32" charset="0"/>
            </a:endParaRPr>
          </a:p>
          <a:p>
            <a:pPr marL="1076325" lvl="1" algn="just">
              <a:lnSpc>
                <a:spcPct val="150000"/>
              </a:lnSpc>
              <a:buFont typeface="Gill Sans MT" pitchFamily="32" charset="0"/>
              <a:buChar char="•"/>
              <a:tabLst>
                <a:tab pos="85725" algn="l"/>
                <a:tab pos="1000125" algn="l"/>
                <a:tab pos="1914525" algn="l"/>
                <a:tab pos="2828925" algn="l"/>
                <a:tab pos="3743325" algn="l"/>
                <a:tab pos="4657725" algn="l"/>
                <a:tab pos="5572125" algn="l"/>
                <a:tab pos="6486525" algn="l"/>
                <a:tab pos="7400925" algn="l"/>
                <a:tab pos="8315325" algn="l"/>
                <a:tab pos="9229725" algn="l"/>
                <a:tab pos="10144125" algn="l"/>
              </a:tabLst>
            </a:pPr>
            <a:r>
              <a:rPr lang="en-GB" sz="2000" b="1" dirty="0">
                <a:solidFill>
                  <a:srgbClr val="000000"/>
                </a:solidFill>
                <a:latin typeface="Gill Sans MT" pitchFamily="32" charset="0"/>
              </a:rPr>
              <a:t> </a:t>
            </a:r>
            <a:r>
              <a:rPr lang="en-GB" sz="2000" b="1" dirty="0" err="1">
                <a:solidFill>
                  <a:srgbClr val="000000"/>
                </a:solidFill>
                <a:latin typeface="Gill Sans MT" pitchFamily="32" charset="0"/>
              </a:rPr>
              <a:t>Estabilidade</a:t>
            </a:r>
            <a:r>
              <a:rPr lang="en-GB" sz="2000" b="1" dirty="0">
                <a:solidFill>
                  <a:srgbClr val="000000"/>
                </a:solidFill>
                <a:latin typeface="Gill Sans MT" pitchFamily="32" charset="0"/>
              </a:rPr>
              <a:t> e </a:t>
            </a:r>
            <a:r>
              <a:rPr lang="en-GB" sz="2000" b="1" dirty="0" err="1">
                <a:solidFill>
                  <a:srgbClr val="000000"/>
                </a:solidFill>
                <a:latin typeface="Gill Sans MT" pitchFamily="32" charset="0"/>
              </a:rPr>
              <a:t>previsibilidade</a:t>
            </a:r>
            <a:r>
              <a:rPr lang="en-GB" sz="2000" b="1" dirty="0">
                <a:solidFill>
                  <a:srgbClr val="000000"/>
                </a:solidFill>
                <a:latin typeface="Gill Sans MT" pitchFamily="32" charset="0"/>
              </a:rPr>
              <a:t> </a:t>
            </a:r>
            <a:r>
              <a:rPr lang="en-GB" sz="2000" b="1" dirty="0" err="1">
                <a:solidFill>
                  <a:srgbClr val="000000"/>
                </a:solidFill>
                <a:latin typeface="Gill Sans MT" pitchFamily="32" charset="0"/>
              </a:rPr>
              <a:t>ao</a:t>
            </a:r>
            <a:r>
              <a:rPr lang="en-GB" sz="2000" b="1" dirty="0">
                <a:solidFill>
                  <a:srgbClr val="000000"/>
                </a:solidFill>
                <a:latin typeface="Gill Sans MT" pitchFamily="32" charset="0"/>
              </a:rPr>
              <a:t> </a:t>
            </a:r>
            <a:r>
              <a:rPr lang="en-GB" sz="2000" b="1" dirty="0" err="1">
                <a:solidFill>
                  <a:srgbClr val="000000"/>
                </a:solidFill>
                <a:latin typeface="Gill Sans MT" pitchFamily="32" charset="0"/>
              </a:rPr>
              <a:t>processo</a:t>
            </a:r>
            <a:r>
              <a:rPr lang="en-GB" sz="2000" b="1" dirty="0">
                <a:solidFill>
                  <a:srgbClr val="000000"/>
                </a:solidFill>
                <a:latin typeface="Gill Sans MT" pitchFamily="32" charset="0"/>
              </a:rPr>
              <a:t> </a:t>
            </a:r>
            <a:r>
              <a:rPr lang="en-GB" sz="2000" b="1" dirty="0" err="1">
                <a:solidFill>
                  <a:srgbClr val="000000"/>
                </a:solidFill>
                <a:latin typeface="Gill Sans MT" pitchFamily="32" charset="0"/>
              </a:rPr>
              <a:t>regulatório</a:t>
            </a:r>
            <a:endParaRPr lang="en-GB" sz="2000" b="1" dirty="0">
              <a:solidFill>
                <a:srgbClr val="000000"/>
              </a:solidFill>
              <a:latin typeface="Gill Sans MT" pitchFamily="32" charset="0"/>
            </a:endParaRPr>
          </a:p>
          <a:p>
            <a:pPr marL="85725" algn="just">
              <a:lnSpc>
                <a:spcPct val="150000"/>
              </a:lnSpc>
              <a:buFont typeface="Gill Sans MT" pitchFamily="32" charset="0"/>
              <a:buNone/>
              <a:tabLst>
                <a:tab pos="85725" algn="l"/>
                <a:tab pos="1000125" algn="l"/>
                <a:tab pos="1914525" algn="l"/>
                <a:tab pos="2828925" algn="l"/>
                <a:tab pos="3743325" algn="l"/>
                <a:tab pos="4657725" algn="l"/>
                <a:tab pos="5572125" algn="l"/>
                <a:tab pos="6486525" algn="l"/>
                <a:tab pos="7400925" algn="l"/>
                <a:tab pos="8315325" algn="l"/>
                <a:tab pos="9229725" algn="l"/>
                <a:tab pos="10144125" algn="l"/>
              </a:tabLst>
            </a:pPr>
            <a:endParaRPr lang="en-GB" sz="2000" b="1" dirty="0">
              <a:solidFill>
                <a:srgbClr val="000000"/>
              </a:solidFill>
              <a:latin typeface="Gill Sans MT" pitchFamily="32" charset="0"/>
            </a:endParaRPr>
          </a:p>
          <a:p>
            <a:pPr marL="85725" algn="just">
              <a:lnSpc>
                <a:spcPct val="150000"/>
              </a:lnSpc>
              <a:buFont typeface="Wingdings" pitchFamily="2" charset="2"/>
              <a:buChar char="Ø"/>
              <a:tabLst>
                <a:tab pos="85725" algn="l"/>
                <a:tab pos="1000125" algn="l"/>
                <a:tab pos="1914525" algn="l"/>
                <a:tab pos="2828925" algn="l"/>
                <a:tab pos="3743325" algn="l"/>
                <a:tab pos="4657725" algn="l"/>
                <a:tab pos="5572125" algn="l"/>
                <a:tab pos="6486525" algn="l"/>
                <a:tab pos="7400925" algn="l"/>
                <a:tab pos="8315325" algn="l"/>
                <a:tab pos="9229725" algn="l"/>
                <a:tab pos="10144125" algn="l"/>
              </a:tabLst>
            </a:pPr>
            <a:r>
              <a:rPr lang="en-GB" sz="2000" b="1" dirty="0" smtClean="0">
                <a:solidFill>
                  <a:srgbClr val="000000"/>
                </a:solidFill>
                <a:latin typeface="Gill Sans MT" pitchFamily="32" charset="0"/>
              </a:rPr>
              <a:t>	</a:t>
            </a:r>
            <a:r>
              <a:rPr lang="en-GB" sz="2000" b="1" dirty="0" err="1" smtClean="0">
                <a:solidFill>
                  <a:srgbClr val="000000"/>
                </a:solidFill>
                <a:latin typeface="Gill Sans MT" pitchFamily="32" charset="0"/>
              </a:rPr>
              <a:t>Maior</a:t>
            </a:r>
            <a:r>
              <a:rPr lang="en-GB" sz="2000" b="1" dirty="0" smtClean="0">
                <a:solidFill>
                  <a:srgbClr val="000000"/>
                </a:solidFill>
                <a:latin typeface="Gill Sans MT" pitchFamily="32" charset="0"/>
              </a:rPr>
              <a:t> </a:t>
            </a:r>
            <a:r>
              <a:rPr lang="en-GB" sz="2000" b="1" dirty="0" err="1">
                <a:solidFill>
                  <a:srgbClr val="000000"/>
                </a:solidFill>
                <a:latin typeface="Gill Sans MT" pitchFamily="32" charset="0"/>
              </a:rPr>
              <a:t>Agência</a:t>
            </a:r>
            <a:r>
              <a:rPr lang="en-GB" sz="2000" b="1" dirty="0">
                <a:solidFill>
                  <a:srgbClr val="000000"/>
                </a:solidFill>
                <a:latin typeface="Gill Sans MT" pitchFamily="32" charset="0"/>
              </a:rPr>
              <a:t> </a:t>
            </a:r>
            <a:r>
              <a:rPr lang="en-GB" sz="2000" b="1" dirty="0" err="1" smtClean="0">
                <a:solidFill>
                  <a:srgbClr val="000000"/>
                </a:solidFill>
                <a:latin typeface="Gill Sans MT" pitchFamily="32" charset="0"/>
              </a:rPr>
              <a:t>Reguladora</a:t>
            </a:r>
            <a:r>
              <a:rPr lang="en-GB" sz="2000" b="1" dirty="0" smtClean="0">
                <a:solidFill>
                  <a:srgbClr val="000000"/>
                </a:solidFill>
                <a:latin typeface="Gill Sans MT" pitchFamily="32" charset="0"/>
              </a:rPr>
              <a:t> do </a:t>
            </a:r>
            <a:r>
              <a:rPr lang="en-GB" sz="2000" b="1" dirty="0" err="1" smtClean="0">
                <a:solidFill>
                  <a:srgbClr val="000000"/>
                </a:solidFill>
                <a:latin typeface="Gill Sans MT" pitchFamily="32" charset="0"/>
              </a:rPr>
              <a:t>Brasil</a:t>
            </a:r>
            <a:r>
              <a:rPr lang="en-GB" sz="2000" b="1" dirty="0" smtClean="0">
                <a:solidFill>
                  <a:srgbClr val="000000"/>
                </a:solidFill>
                <a:latin typeface="Gill Sans MT" pitchFamily="32" charset="0"/>
              </a:rPr>
              <a:t> </a:t>
            </a:r>
            <a:r>
              <a:rPr lang="pt-BR" sz="2000" b="1" dirty="0" smtClean="0">
                <a:solidFill>
                  <a:schemeClr val="tx1"/>
                </a:solidFill>
                <a:latin typeface="Gill Sans MT"/>
              </a:rPr>
              <a:t>(recursos humanos e campo de atuação)</a:t>
            </a:r>
            <a:endParaRPr lang="en-GB" sz="2000" b="1" dirty="0">
              <a:solidFill>
                <a:schemeClr val="tx1"/>
              </a:solidFill>
              <a:latin typeface="Gill Sans MT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251520" y="1610676"/>
            <a:ext cx="8568952" cy="457266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lIns="90000" tIns="46800" rIns="90000" bIns="46800" anchor="ctr">
            <a:spAutoFit/>
          </a:bodyPr>
          <a:lstStyle/>
          <a:p>
            <a:pPr marL="85725" indent="-85725" algn="just">
              <a:lnSpc>
                <a:spcPct val="150000"/>
              </a:lnSpc>
              <a:buFont typeface="Verdana" pitchFamily="32" charset="0"/>
              <a:buNone/>
              <a:tabLst>
                <a:tab pos="85725" algn="l"/>
                <a:tab pos="1000125" algn="l"/>
                <a:tab pos="1914525" algn="l"/>
                <a:tab pos="2828925" algn="l"/>
                <a:tab pos="3743325" algn="l"/>
                <a:tab pos="4657725" algn="l"/>
                <a:tab pos="5572125" algn="l"/>
                <a:tab pos="6486525" algn="l"/>
                <a:tab pos="7400925" algn="l"/>
                <a:tab pos="8315325" algn="l"/>
                <a:tab pos="9229725" algn="l"/>
                <a:tab pos="10144125" algn="l"/>
              </a:tabLst>
            </a:pPr>
            <a:r>
              <a:rPr lang="en-GB" sz="1600" dirty="0">
                <a:solidFill>
                  <a:srgbClr val="000000"/>
                </a:solidFill>
                <a:latin typeface="Verdana" pitchFamily="32" charset="0"/>
              </a:rPr>
              <a:t> </a:t>
            </a:r>
            <a:r>
              <a:rPr lang="en-GB" sz="2200" b="1" dirty="0" err="1">
                <a:solidFill>
                  <a:srgbClr val="000000"/>
                </a:solidFill>
                <a:latin typeface="Gill Sans MT" pitchFamily="32" charset="0"/>
              </a:rPr>
              <a:t>Diretoria</a:t>
            </a:r>
            <a:r>
              <a:rPr lang="en-GB" sz="2200" b="1" dirty="0">
                <a:solidFill>
                  <a:srgbClr val="000000"/>
                </a:solidFill>
                <a:latin typeface="Gill Sans MT" pitchFamily="32" charset="0"/>
              </a:rPr>
              <a:t> </a:t>
            </a:r>
            <a:r>
              <a:rPr lang="en-GB" sz="2200" b="1" dirty="0" err="1">
                <a:solidFill>
                  <a:srgbClr val="000000"/>
                </a:solidFill>
                <a:latin typeface="Gill Sans MT" pitchFamily="32" charset="0"/>
              </a:rPr>
              <a:t>colegiada</a:t>
            </a:r>
            <a:r>
              <a:rPr lang="en-GB" sz="2200" b="1" dirty="0">
                <a:solidFill>
                  <a:srgbClr val="000000"/>
                </a:solidFill>
                <a:latin typeface="Gill Sans MT" pitchFamily="32" charset="0"/>
              </a:rPr>
              <a:t> </a:t>
            </a:r>
            <a:r>
              <a:rPr lang="en-GB" sz="2200" b="1" dirty="0" err="1">
                <a:solidFill>
                  <a:srgbClr val="000000"/>
                </a:solidFill>
                <a:latin typeface="Gill Sans MT" pitchFamily="32" charset="0"/>
              </a:rPr>
              <a:t>composta</a:t>
            </a:r>
            <a:r>
              <a:rPr lang="en-GB" sz="2200" b="1" dirty="0">
                <a:solidFill>
                  <a:srgbClr val="000000"/>
                </a:solidFill>
                <a:latin typeface="Gill Sans MT" pitchFamily="32" charset="0"/>
              </a:rPr>
              <a:t> </a:t>
            </a:r>
            <a:r>
              <a:rPr lang="en-GB" sz="2200" b="1" dirty="0" err="1">
                <a:solidFill>
                  <a:srgbClr val="000000"/>
                </a:solidFill>
                <a:latin typeface="Gill Sans MT" pitchFamily="32" charset="0"/>
              </a:rPr>
              <a:t>por</a:t>
            </a:r>
            <a:r>
              <a:rPr lang="en-GB" sz="2200" b="1" dirty="0">
                <a:solidFill>
                  <a:srgbClr val="000000"/>
                </a:solidFill>
                <a:latin typeface="Gill Sans MT" pitchFamily="32" charset="0"/>
              </a:rPr>
              <a:t> </a:t>
            </a:r>
            <a:r>
              <a:rPr lang="en-GB" sz="2200" b="1" dirty="0" err="1">
                <a:solidFill>
                  <a:srgbClr val="000000"/>
                </a:solidFill>
                <a:latin typeface="Gill Sans MT" pitchFamily="32" charset="0"/>
              </a:rPr>
              <a:t>cinco</a:t>
            </a:r>
            <a:r>
              <a:rPr lang="en-GB" sz="2200" b="1" dirty="0">
                <a:solidFill>
                  <a:srgbClr val="000000"/>
                </a:solidFill>
                <a:latin typeface="Gill Sans MT" pitchFamily="32" charset="0"/>
              </a:rPr>
              <a:t> </a:t>
            </a:r>
            <a:r>
              <a:rPr lang="en-GB" sz="2200" b="1" dirty="0" err="1" smtClean="0">
                <a:solidFill>
                  <a:srgbClr val="000000"/>
                </a:solidFill>
                <a:latin typeface="Gill Sans MT" pitchFamily="32" charset="0"/>
              </a:rPr>
              <a:t>integrantes</a:t>
            </a:r>
            <a:r>
              <a:rPr lang="en-GB" sz="2200" b="1" dirty="0" smtClean="0">
                <a:solidFill>
                  <a:srgbClr val="000000"/>
                </a:solidFill>
                <a:latin typeface="Gill Sans MT" pitchFamily="32" charset="0"/>
              </a:rPr>
              <a:t>.</a:t>
            </a:r>
            <a:endParaRPr lang="en-GB" sz="2200" b="1" dirty="0">
              <a:solidFill>
                <a:srgbClr val="000000"/>
              </a:solidFill>
              <a:latin typeface="Gill Sans MT" pitchFamily="32" charset="0"/>
            </a:endParaRPr>
          </a:p>
          <a:p>
            <a:pPr marL="85725" indent="-85725" algn="just">
              <a:lnSpc>
                <a:spcPct val="150000"/>
              </a:lnSpc>
              <a:buFont typeface="Gill Sans MT" pitchFamily="32" charset="0"/>
              <a:buNone/>
              <a:tabLst>
                <a:tab pos="85725" algn="l"/>
                <a:tab pos="1000125" algn="l"/>
                <a:tab pos="1914525" algn="l"/>
                <a:tab pos="2828925" algn="l"/>
                <a:tab pos="3743325" algn="l"/>
                <a:tab pos="4657725" algn="l"/>
                <a:tab pos="5572125" algn="l"/>
                <a:tab pos="6486525" algn="l"/>
                <a:tab pos="7400925" algn="l"/>
                <a:tab pos="8315325" algn="l"/>
                <a:tab pos="9229725" algn="l"/>
                <a:tab pos="10144125" algn="l"/>
              </a:tabLst>
            </a:pPr>
            <a:endParaRPr lang="en-GB" sz="1000" b="1" dirty="0">
              <a:solidFill>
                <a:srgbClr val="000000"/>
              </a:solidFill>
              <a:latin typeface="Gill Sans MT" pitchFamily="32" charset="0"/>
            </a:endParaRPr>
          </a:p>
          <a:p>
            <a:pPr marL="85725" indent="-85725" algn="just">
              <a:lnSpc>
                <a:spcPct val="150000"/>
              </a:lnSpc>
              <a:buFont typeface="Gill Sans MT" pitchFamily="32" charset="0"/>
              <a:buNone/>
              <a:tabLst>
                <a:tab pos="85725" algn="l"/>
                <a:tab pos="1000125" algn="l"/>
                <a:tab pos="1914525" algn="l"/>
                <a:tab pos="2828925" algn="l"/>
                <a:tab pos="3743325" algn="l"/>
                <a:tab pos="4657725" algn="l"/>
                <a:tab pos="5572125" algn="l"/>
                <a:tab pos="6486525" algn="l"/>
                <a:tab pos="7400925" algn="l"/>
                <a:tab pos="8315325" algn="l"/>
                <a:tab pos="9229725" algn="l"/>
                <a:tab pos="10144125" algn="l"/>
              </a:tabLst>
            </a:pPr>
            <a:r>
              <a:rPr lang="en-GB" sz="2200" b="1" dirty="0">
                <a:solidFill>
                  <a:srgbClr val="000000"/>
                </a:solidFill>
                <a:latin typeface="Gill Sans MT" pitchFamily="32" charset="0"/>
              </a:rPr>
              <a:t> </a:t>
            </a:r>
            <a:r>
              <a:rPr lang="en-GB" sz="2200" b="1" dirty="0" err="1">
                <a:solidFill>
                  <a:srgbClr val="000000"/>
                </a:solidFill>
                <a:latin typeface="Gill Sans MT" pitchFamily="32" charset="0"/>
              </a:rPr>
              <a:t>Mandato</a:t>
            </a:r>
            <a:r>
              <a:rPr lang="en-GB" sz="2200" b="1" dirty="0">
                <a:solidFill>
                  <a:srgbClr val="000000"/>
                </a:solidFill>
                <a:latin typeface="Gill Sans MT" pitchFamily="32" charset="0"/>
              </a:rPr>
              <a:t> </a:t>
            </a:r>
            <a:r>
              <a:rPr lang="en-GB" sz="2200" b="1" dirty="0" err="1">
                <a:solidFill>
                  <a:srgbClr val="000000"/>
                </a:solidFill>
                <a:latin typeface="Gill Sans MT" pitchFamily="32" charset="0"/>
              </a:rPr>
              <a:t>estável</a:t>
            </a:r>
            <a:r>
              <a:rPr lang="en-GB" sz="2200" b="1" dirty="0">
                <a:solidFill>
                  <a:srgbClr val="000000"/>
                </a:solidFill>
                <a:latin typeface="Gill Sans MT" pitchFamily="32" charset="0"/>
              </a:rPr>
              <a:t> de </a:t>
            </a:r>
            <a:r>
              <a:rPr lang="en-GB" sz="2200" b="1" dirty="0" err="1">
                <a:solidFill>
                  <a:srgbClr val="000000"/>
                </a:solidFill>
                <a:latin typeface="Gill Sans MT" pitchFamily="32" charset="0"/>
              </a:rPr>
              <a:t>três</a:t>
            </a:r>
            <a:r>
              <a:rPr lang="en-GB" sz="2200" b="1" dirty="0">
                <a:solidFill>
                  <a:srgbClr val="000000"/>
                </a:solidFill>
                <a:latin typeface="Gill Sans MT" pitchFamily="32" charset="0"/>
              </a:rPr>
              <a:t> </a:t>
            </a:r>
            <a:r>
              <a:rPr lang="en-GB" sz="2200" b="1" dirty="0" err="1" smtClean="0">
                <a:solidFill>
                  <a:srgbClr val="000000"/>
                </a:solidFill>
                <a:latin typeface="Gill Sans MT" pitchFamily="32" charset="0"/>
              </a:rPr>
              <a:t>anos</a:t>
            </a:r>
            <a:r>
              <a:rPr lang="en-GB" sz="2200" b="1" dirty="0" smtClean="0">
                <a:solidFill>
                  <a:srgbClr val="000000"/>
                </a:solidFill>
                <a:latin typeface="Gill Sans MT" pitchFamily="32" charset="0"/>
              </a:rPr>
              <a:t> com </a:t>
            </a:r>
            <a:r>
              <a:rPr lang="en-GB" sz="2200" b="1" dirty="0" err="1" smtClean="0">
                <a:solidFill>
                  <a:srgbClr val="000000"/>
                </a:solidFill>
                <a:latin typeface="Gill Sans MT" pitchFamily="32" charset="0"/>
              </a:rPr>
              <a:t>possibilidade</a:t>
            </a:r>
            <a:r>
              <a:rPr lang="en-GB" sz="2200" b="1" dirty="0" smtClean="0">
                <a:solidFill>
                  <a:srgbClr val="000000"/>
                </a:solidFill>
                <a:latin typeface="Gill Sans MT" pitchFamily="32" charset="0"/>
              </a:rPr>
              <a:t> de </a:t>
            </a:r>
            <a:r>
              <a:rPr lang="en-GB" sz="2200" b="1" dirty="0" err="1" smtClean="0">
                <a:solidFill>
                  <a:srgbClr val="000000"/>
                </a:solidFill>
                <a:latin typeface="Gill Sans MT" pitchFamily="32" charset="0"/>
              </a:rPr>
              <a:t>uma</a:t>
            </a:r>
            <a:r>
              <a:rPr lang="en-GB" sz="2200" b="1" dirty="0" smtClean="0">
                <a:solidFill>
                  <a:srgbClr val="000000"/>
                </a:solidFill>
                <a:latin typeface="Gill Sans MT" pitchFamily="32" charset="0"/>
              </a:rPr>
              <a:t> </a:t>
            </a:r>
            <a:r>
              <a:rPr lang="en-GB" sz="2200" b="1" dirty="0" err="1" smtClean="0">
                <a:solidFill>
                  <a:srgbClr val="000000"/>
                </a:solidFill>
                <a:latin typeface="Gill Sans MT" pitchFamily="32" charset="0"/>
              </a:rPr>
              <a:t>recondução</a:t>
            </a:r>
            <a:r>
              <a:rPr lang="en-GB" sz="2200" b="1" dirty="0" smtClean="0">
                <a:solidFill>
                  <a:srgbClr val="000000"/>
                </a:solidFill>
                <a:latin typeface="Gill Sans MT" pitchFamily="32" charset="0"/>
              </a:rPr>
              <a:t>.</a:t>
            </a:r>
            <a:endParaRPr lang="en-GB" sz="2200" b="1" dirty="0">
              <a:solidFill>
                <a:srgbClr val="000000"/>
              </a:solidFill>
              <a:latin typeface="Gill Sans MT" pitchFamily="32" charset="0"/>
            </a:endParaRPr>
          </a:p>
          <a:p>
            <a:pPr marL="85725" indent="-85725" algn="just">
              <a:lnSpc>
                <a:spcPct val="150000"/>
              </a:lnSpc>
              <a:buFont typeface="Gill Sans MT" pitchFamily="32" charset="0"/>
              <a:buNone/>
              <a:tabLst>
                <a:tab pos="85725" algn="l"/>
                <a:tab pos="1000125" algn="l"/>
                <a:tab pos="1914525" algn="l"/>
                <a:tab pos="2828925" algn="l"/>
                <a:tab pos="3743325" algn="l"/>
                <a:tab pos="4657725" algn="l"/>
                <a:tab pos="5572125" algn="l"/>
                <a:tab pos="6486525" algn="l"/>
                <a:tab pos="7400925" algn="l"/>
                <a:tab pos="8315325" algn="l"/>
                <a:tab pos="9229725" algn="l"/>
                <a:tab pos="10144125" algn="l"/>
              </a:tabLst>
            </a:pPr>
            <a:endParaRPr lang="en-GB" sz="1000" b="1" dirty="0">
              <a:solidFill>
                <a:srgbClr val="000000"/>
              </a:solidFill>
              <a:latin typeface="Gill Sans MT" pitchFamily="32" charset="0"/>
            </a:endParaRPr>
          </a:p>
          <a:p>
            <a:pPr marL="85725" indent="-85725" algn="just">
              <a:lnSpc>
                <a:spcPct val="150000"/>
              </a:lnSpc>
              <a:buFont typeface="Gill Sans MT" pitchFamily="32" charset="0"/>
              <a:buNone/>
              <a:tabLst>
                <a:tab pos="85725" algn="l"/>
                <a:tab pos="1000125" algn="l"/>
                <a:tab pos="1914525" algn="l"/>
                <a:tab pos="2828925" algn="l"/>
                <a:tab pos="3743325" algn="l"/>
                <a:tab pos="4657725" algn="l"/>
                <a:tab pos="5572125" algn="l"/>
                <a:tab pos="6486525" algn="l"/>
                <a:tab pos="7400925" algn="l"/>
                <a:tab pos="8315325" algn="l"/>
                <a:tab pos="9229725" algn="l"/>
                <a:tab pos="10144125" algn="l"/>
              </a:tabLst>
            </a:pPr>
            <a:r>
              <a:rPr lang="en-GB" sz="2200" b="1" dirty="0">
                <a:solidFill>
                  <a:srgbClr val="000000"/>
                </a:solidFill>
                <a:latin typeface="Gill Sans MT" pitchFamily="32" charset="0"/>
              </a:rPr>
              <a:t> </a:t>
            </a:r>
            <a:r>
              <a:rPr lang="en-GB" sz="2200" b="1" dirty="0" err="1">
                <a:solidFill>
                  <a:srgbClr val="000000"/>
                </a:solidFill>
                <a:latin typeface="Gill Sans MT" pitchFamily="32" charset="0"/>
              </a:rPr>
              <a:t>Sabatina</a:t>
            </a:r>
            <a:r>
              <a:rPr lang="en-GB" sz="2200" b="1" dirty="0">
                <a:solidFill>
                  <a:srgbClr val="000000"/>
                </a:solidFill>
                <a:latin typeface="Gill Sans MT" pitchFamily="32" charset="0"/>
              </a:rPr>
              <a:t> no </a:t>
            </a:r>
            <a:r>
              <a:rPr lang="en-GB" sz="2200" b="1" dirty="0" err="1">
                <a:solidFill>
                  <a:srgbClr val="000000"/>
                </a:solidFill>
                <a:latin typeface="Gill Sans MT" pitchFamily="32" charset="0"/>
              </a:rPr>
              <a:t>Senado</a:t>
            </a:r>
            <a:r>
              <a:rPr lang="en-GB" sz="2200" b="1" dirty="0">
                <a:solidFill>
                  <a:srgbClr val="000000"/>
                </a:solidFill>
                <a:latin typeface="Gill Sans MT" pitchFamily="32" charset="0"/>
              </a:rPr>
              <a:t> </a:t>
            </a:r>
            <a:r>
              <a:rPr lang="en-GB" sz="2200" b="1" dirty="0" smtClean="0">
                <a:solidFill>
                  <a:srgbClr val="000000"/>
                </a:solidFill>
                <a:latin typeface="Gill Sans MT" pitchFamily="32" charset="0"/>
              </a:rPr>
              <a:t>Federal.</a:t>
            </a:r>
            <a:endParaRPr lang="en-GB" sz="2200" b="1" dirty="0">
              <a:solidFill>
                <a:srgbClr val="000000"/>
              </a:solidFill>
              <a:latin typeface="Gill Sans MT" pitchFamily="32" charset="0"/>
            </a:endParaRPr>
          </a:p>
          <a:p>
            <a:pPr marL="85725" indent="-85725" algn="just">
              <a:lnSpc>
                <a:spcPct val="150000"/>
              </a:lnSpc>
              <a:buFont typeface="Gill Sans MT" pitchFamily="32" charset="0"/>
              <a:buNone/>
              <a:tabLst>
                <a:tab pos="85725" algn="l"/>
                <a:tab pos="1000125" algn="l"/>
                <a:tab pos="1914525" algn="l"/>
                <a:tab pos="2828925" algn="l"/>
                <a:tab pos="3743325" algn="l"/>
                <a:tab pos="4657725" algn="l"/>
                <a:tab pos="5572125" algn="l"/>
                <a:tab pos="6486525" algn="l"/>
                <a:tab pos="7400925" algn="l"/>
                <a:tab pos="8315325" algn="l"/>
                <a:tab pos="9229725" algn="l"/>
                <a:tab pos="10144125" algn="l"/>
              </a:tabLst>
            </a:pPr>
            <a:endParaRPr lang="en-GB" sz="1000" b="1" dirty="0">
              <a:solidFill>
                <a:srgbClr val="000000"/>
              </a:solidFill>
              <a:latin typeface="Gill Sans MT" pitchFamily="32" charset="0"/>
            </a:endParaRPr>
          </a:p>
          <a:p>
            <a:pPr marL="85725" indent="-85725" algn="just">
              <a:lnSpc>
                <a:spcPct val="150000"/>
              </a:lnSpc>
              <a:buFont typeface="Gill Sans MT" pitchFamily="32" charset="0"/>
              <a:buNone/>
              <a:tabLst>
                <a:tab pos="85725" algn="l"/>
                <a:tab pos="1000125" algn="l"/>
                <a:tab pos="1914525" algn="l"/>
                <a:tab pos="2828925" algn="l"/>
                <a:tab pos="3743325" algn="l"/>
                <a:tab pos="4657725" algn="l"/>
                <a:tab pos="5572125" algn="l"/>
                <a:tab pos="6486525" algn="l"/>
                <a:tab pos="7400925" algn="l"/>
                <a:tab pos="8315325" algn="l"/>
                <a:tab pos="9229725" algn="l"/>
                <a:tab pos="10144125" algn="l"/>
              </a:tabLst>
            </a:pPr>
            <a:r>
              <a:rPr lang="en-GB" sz="2200" b="1" dirty="0">
                <a:solidFill>
                  <a:srgbClr val="000000"/>
                </a:solidFill>
                <a:latin typeface="Gill Sans MT" pitchFamily="32" charset="0"/>
              </a:rPr>
              <a:t> Um </a:t>
            </a:r>
            <a:r>
              <a:rPr lang="en-GB" sz="2200" b="1" dirty="0" err="1">
                <a:solidFill>
                  <a:srgbClr val="000000"/>
                </a:solidFill>
                <a:latin typeface="Gill Sans MT" pitchFamily="32" charset="0"/>
              </a:rPr>
              <a:t>diretor</a:t>
            </a:r>
            <a:r>
              <a:rPr lang="en-GB" sz="2200" b="1" dirty="0">
                <a:solidFill>
                  <a:srgbClr val="000000"/>
                </a:solidFill>
                <a:latin typeface="Gill Sans MT" pitchFamily="32" charset="0"/>
              </a:rPr>
              <a:t> </a:t>
            </a:r>
            <a:r>
              <a:rPr lang="en-GB" sz="2200" b="1" dirty="0" err="1">
                <a:solidFill>
                  <a:srgbClr val="000000"/>
                </a:solidFill>
                <a:latin typeface="Gill Sans MT" pitchFamily="32" charset="0"/>
              </a:rPr>
              <a:t>designado</a:t>
            </a:r>
            <a:r>
              <a:rPr lang="en-GB" sz="2200" b="1" dirty="0">
                <a:solidFill>
                  <a:srgbClr val="000000"/>
                </a:solidFill>
                <a:latin typeface="Gill Sans MT" pitchFamily="32" charset="0"/>
              </a:rPr>
              <a:t> </a:t>
            </a:r>
            <a:r>
              <a:rPr lang="en-GB" sz="2200" b="1" dirty="0" err="1">
                <a:solidFill>
                  <a:srgbClr val="000000"/>
                </a:solidFill>
                <a:latin typeface="Gill Sans MT" pitchFamily="32" charset="0"/>
              </a:rPr>
              <a:t>pelo</a:t>
            </a:r>
            <a:r>
              <a:rPr lang="en-GB" sz="2200" b="1" dirty="0">
                <a:solidFill>
                  <a:srgbClr val="000000"/>
                </a:solidFill>
                <a:latin typeface="Gill Sans MT" pitchFamily="32" charset="0"/>
              </a:rPr>
              <a:t> </a:t>
            </a:r>
            <a:r>
              <a:rPr lang="en-GB" sz="2200" b="1" dirty="0" err="1">
                <a:solidFill>
                  <a:srgbClr val="000000"/>
                </a:solidFill>
                <a:latin typeface="Gill Sans MT" pitchFamily="32" charset="0"/>
              </a:rPr>
              <a:t>presidente</a:t>
            </a:r>
            <a:r>
              <a:rPr lang="en-GB" sz="2200" b="1" dirty="0">
                <a:solidFill>
                  <a:srgbClr val="000000"/>
                </a:solidFill>
                <a:latin typeface="Gill Sans MT" pitchFamily="32" charset="0"/>
              </a:rPr>
              <a:t> </a:t>
            </a:r>
            <a:r>
              <a:rPr lang="en-GB" sz="2200" b="1" dirty="0" err="1">
                <a:solidFill>
                  <a:srgbClr val="000000"/>
                </a:solidFill>
                <a:latin typeface="Gill Sans MT" pitchFamily="32" charset="0"/>
              </a:rPr>
              <a:t>da</a:t>
            </a:r>
            <a:r>
              <a:rPr lang="en-GB" sz="2200" b="1" dirty="0">
                <a:solidFill>
                  <a:srgbClr val="000000"/>
                </a:solidFill>
                <a:latin typeface="Gill Sans MT" pitchFamily="32" charset="0"/>
              </a:rPr>
              <a:t> </a:t>
            </a:r>
            <a:r>
              <a:rPr lang="en-GB" sz="2200" b="1" dirty="0" err="1">
                <a:solidFill>
                  <a:srgbClr val="000000"/>
                </a:solidFill>
                <a:latin typeface="Gill Sans MT" pitchFamily="32" charset="0"/>
              </a:rPr>
              <a:t>república</a:t>
            </a:r>
            <a:r>
              <a:rPr lang="en-GB" sz="2200" b="1" dirty="0">
                <a:solidFill>
                  <a:srgbClr val="000000"/>
                </a:solidFill>
                <a:latin typeface="Gill Sans MT" pitchFamily="32" charset="0"/>
              </a:rPr>
              <a:t> </a:t>
            </a:r>
            <a:r>
              <a:rPr lang="en-GB" sz="2200" b="1" dirty="0" err="1">
                <a:solidFill>
                  <a:srgbClr val="000000"/>
                </a:solidFill>
                <a:latin typeface="Gill Sans MT" pitchFamily="32" charset="0"/>
              </a:rPr>
              <a:t>para</a:t>
            </a:r>
            <a:r>
              <a:rPr lang="en-GB" sz="2200" b="1" dirty="0">
                <a:solidFill>
                  <a:srgbClr val="000000"/>
                </a:solidFill>
                <a:latin typeface="Gill Sans MT" pitchFamily="32" charset="0"/>
              </a:rPr>
              <a:t> o cargo de </a:t>
            </a:r>
            <a:r>
              <a:rPr lang="en-GB" sz="2200" b="1" dirty="0" err="1" smtClean="0">
                <a:solidFill>
                  <a:srgbClr val="000000"/>
                </a:solidFill>
                <a:latin typeface="Gill Sans MT" pitchFamily="32" charset="0"/>
              </a:rPr>
              <a:t>diretor-presidente</a:t>
            </a:r>
            <a:r>
              <a:rPr lang="en-GB" sz="2200" b="1" dirty="0" smtClean="0">
                <a:solidFill>
                  <a:srgbClr val="000000"/>
                </a:solidFill>
                <a:latin typeface="Gill Sans MT" pitchFamily="32" charset="0"/>
              </a:rPr>
              <a:t>.</a:t>
            </a:r>
            <a:endParaRPr lang="en-GB" sz="2200" b="1" dirty="0">
              <a:solidFill>
                <a:srgbClr val="000000"/>
              </a:solidFill>
              <a:latin typeface="Gill Sans MT" pitchFamily="32" charset="0"/>
            </a:endParaRPr>
          </a:p>
          <a:p>
            <a:pPr marL="85725" indent="-85725" algn="just">
              <a:lnSpc>
                <a:spcPct val="150000"/>
              </a:lnSpc>
              <a:buFont typeface="Gill Sans MT" pitchFamily="32" charset="0"/>
              <a:buNone/>
              <a:tabLst>
                <a:tab pos="85725" algn="l"/>
                <a:tab pos="1000125" algn="l"/>
                <a:tab pos="1914525" algn="l"/>
                <a:tab pos="2828925" algn="l"/>
                <a:tab pos="3743325" algn="l"/>
                <a:tab pos="4657725" algn="l"/>
                <a:tab pos="5572125" algn="l"/>
                <a:tab pos="6486525" algn="l"/>
                <a:tab pos="7400925" algn="l"/>
                <a:tab pos="8315325" algn="l"/>
                <a:tab pos="9229725" algn="l"/>
                <a:tab pos="10144125" algn="l"/>
              </a:tabLst>
            </a:pPr>
            <a:endParaRPr lang="en-GB" sz="1000" b="1" dirty="0">
              <a:solidFill>
                <a:srgbClr val="000000"/>
              </a:solidFill>
              <a:latin typeface="Gill Sans MT" pitchFamily="32" charset="0"/>
            </a:endParaRPr>
          </a:p>
          <a:p>
            <a:pPr marL="85725" indent="-85725" algn="just">
              <a:lnSpc>
                <a:spcPct val="150000"/>
              </a:lnSpc>
              <a:buFont typeface="Gill Sans MT" pitchFamily="32" charset="0"/>
              <a:buNone/>
              <a:tabLst>
                <a:tab pos="85725" algn="l"/>
                <a:tab pos="1000125" algn="l"/>
                <a:tab pos="1914525" algn="l"/>
                <a:tab pos="2828925" algn="l"/>
                <a:tab pos="3743325" algn="l"/>
                <a:tab pos="4657725" algn="l"/>
                <a:tab pos="5572125" algn="l"/>
                <a:tab pos="6486525" algn="l"/>
                <a:tab pos="7400925" algn="l"/>
                <a:tab pos="8315325" algn="l"/>
                <a:tab pos="9229725" algn="l"/>
                <a:tab pos="10144125" algn="l"/>
              </a:tabLst>
            </a:pPr>
            <a:r>
              <a:rPr lang="en-GB" sz="2200" b="1" dirty="0">
                <a:solidFill>
                  <a:srgbClr val="000000"/>
                </a:solidFill>
                <a:latin typeface="Gill Sans MT" pitchFamily="32" charset="0"/>
              </a:rPr>
              <a:t> </a:t>
            </a:r>
            <a:r>
              <a:rPr lang="en-GB" sz="2200" b="1" dirty="0" err="1">
                <a:solidFill>
                  <a:srgbClr val="000000"/>
                </a:solidFill>
                <a:latin typeface="Gill Sans MT" pitchFamily="32" charset="0"/>
              </a:rPr>
              <a:t>Decisões</a:t>
            </a:r>
            <a:r>
              <a:rPr lang="en-GB" sz="2200" b="1" dirty="0">
                <a:solidFill>
                  <a:srgbClr val="000000"/>
                </a:solidFill>
                <a:latin typeface="Gill Sans MT" pitchFamily="32" charset="0"/>
              </a:rPr>
              <a:t> </a:t>
            </a:r>
            <a:r>
              <a:rPr lang="en-GB" sz="2200" b="1" dirty="0" err="1">
                <a:solidFill>
                  <a:srgbClr val="000000"/>
                </a:solidFill>
                <a:latin typeface="Gill Sans MT" pitchFamily="32" charset="0"/>
              </a:rPr>
              <a:t>em</a:t>
            </a:r>
            <a:r>
              <a:rPr lang="en-GB" sz="2200" b="1" dirty="0">
                <a:solidFill>
                  <a:srgbClr val="000000"/>
                </a:solidFill>
                <a:latin typeface="Gill Sans MT" pitchFamily="32" charset="0"/>
              </a:rPr>
              <a:t> </a:t>
            </a:r>
            <a:r>
              <a:rPr lang="en-GB" sz="2200" b="1" dirty="0" err="1">
                <a:solidFill>
                  <a:srgbClr val="000000"/>
                </a:solidFill>
                <a:latin typeface="Gill Sans MT" pitchFamily="32" charset="0"/>
              </a:rPr>
              <a:t>sistema</a:t>
            </a:r>
            <a:r>
              <a:rPr lang="en-GB" sz="2200" b="1" dirty="0">
                <a:solidFill>
                  <a:srgbClr val="000000"/>
                </a:solidFill>
                <a:latin typeface="Gill Sans MT" pitchFamily="32" charset="0"/>
              </a:rPr>
              <a:t> de </a:t>
            </a:r>
            <a:r>
              <a:rPr lang="en-GB" sz="2200" b="1" dirty="0" err="1">
                <a:solidFill>
                  <a:srgbClr val="000000"/>
                </a:solidFill>
                <a:latin typeface="Gill Sans MT" pitchFamily="32" charset="0"/>
              </a:rPr>
              <a:t>colegiado</a:t>
            </a:r>
            <a:r>
              <a:rPr lang="en-GB" sz="2200" b="1" dirty="0">
                <a:solidFill>
                  <a:srgbClr val="000000"/>
                </a:solidFill>
                <a:latin typeface="Gill Sans MT" pitchFamily="32" charset="0"/>
              </a:rPr>
              <a:t>, </a:t>
            </a:r>
            <a:r>
              <a:rPr lang="en-GB" sz="2200" b="1" dirty="0" err="1">
                <a:solidFill>
                  <a:srgbClr val="000000"/>
                </a:solidFill>
                <a:latin typeface="Gill Sans MT" pitchFamily="32" charset="0"/>
              </a:rPr>
              <a:t>por</a:t>
            </a:r>
            <a:r>
              <a:rPr lang="en-GB" sz="2200" b="1" dirty="0">
                <a:solidFill>
                  <a:srgbClr val="000000"/>
                </a:solidFill>
                <a:latin typeface="Gill Sans MT" pitchFamily="32" charset="0"/>
              </a:rPr>
              <a:t> </a:t>
            </a:r>
            <a:r>
              <a:rPr lang="en-GB" sz="2200" b="1" dirty="0" err="1">
                <a:solidFill>
                  <a:srgbClr val="000000"/>
                </a:solidFill>
                <a:latin typeface="Gill Sans MT" pitchFamily="32" charset="0"/>
              </a:rPr>
              <a:t>maioria</a:t>
            </a:r>
            <a:r>
              <a:rPr lang="en-GB" sz="2200" b="1" dirty="0">
                <a:solidFill>
                  <a:srgbClr val="000000"/>
                </a:solidFill>
                <a:latin typeface="Gill Sans MT" pitchFamily="32" charset="0"/>
              </a:rPr>
              <a:t> </a:t>
            </a:r>
            <a:r>
              <a:rPr lang="en-GB" sz="2200" b="1" dirty="0" smtClean="0">
                <a:solidFill>
                  <a:srgbClr val="000000"/>
                </a:solidFill>
                <a:latin typeface="Gill Sans MT" pitchFamily="32" charset="0"/>
              </a:rPr>
              <a:t>simples.</a:t>
            </a:r>
            <a:r>
              <a:rPr lang="en-GB" sz="2200" b="1" dirty="0" smtClean="0">
                <a:solidFill>
                  <a:srgbClr val="000000"/>
                </a:solidFill>
                <a:latin typeface="Verdana" pitchFamily="32" charset="0"/>
              </a:rPr>
              <a:t> </a:t>
            </a:r>
            <a:endParaRPr lang="en-GB" sz="2200" b="1" dirty="0">
              <a:solidFill>
                <a:srgbClr val="000000"/>
              </a:solidFill>
              <a:latin typeface="Verdana" pitchFamily="32" charset="0"/>
            </a:endParaRPr>
          </a:p>
        </p:txBody>
      </p:sp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4572000" y="692696"/>
            <a:ext cx="4184457" cy="525401"/>
          </a:xfrm>
          <a:prstGeom prst="rect">
            <a:avLst/>
          </a:prstGeom>
          <a:solidFill>
            <a:srgbClr val="FFFF00"/>
          </a:solidFill>
          <a:ln w="9525">
            <a:noFill/>
            <a:round/>
            <a:headEnd/>
            <a:tailEnd/>
          </a:ln>
        </p:spPr>
        <p:txBody>
          <a:bodyPr wrap="none" lIns="90000" tIns="46800" rIns="90000" bIns="46800" anchor="ctr">
            <a:spAutoFit/>
          </a:bodyPr>
          <a:lstStyle/>
          <a:p>
            <a:pPr algn="ctr">
              <a:lnSpc>
                <a:spcPct val="100000"/>
              </a:lnSpc>
              <a:buFont typeface="Gill Sans MT" pitchFamily="32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800" b="1" dirty="0">
                <a:solidFill>
                  <a:srgbClr val="FF0000"/>
                </a:solidFill>
                <a:latin typeface="Gill Sans MT" pitchFamily="32" charset="0"/>
              </a:rPr>
              <a:t>DIRETORIA DA ANVISA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7"/>
          <p:cNvSpPr txBox="1">
            <a:spLocks noChangeArrowheads="1"/>
          </p:cNvSpPr>
          <p:nvPr/>
        </p:nvSpPr>
        <p:spPr bwMode="auto">
          <a:xfrm>
            <a:off x="683568" y="404664"/>
            <a:ext cx="7704856" cy="954107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912813"/>
            <a:r>
              <a:rPr lang="pt-BR" sz="2800" b="1" dirty="0">
                <a:solidFill>
                  <a:srgbClr val="3C8C93"/>
                </a:solidFill>
              </a:rPr>
              <a:t>AGÊNCIA NACIONAL DE VIGILÂNCIA SANITÁRIA</a:t>
            </a:r>
          </a:p>
        </p:txBody>
      </p:sp>
      <p:sp>
        <p:nvSpPr>
          <p:cNvPr id="3075" name="Rectangle 6"/>
          <p:cNvSpPr txBox="1">
            <a:spLocks noChangeArrowheads="1"/>
          </p:cNvSpPr>
          <p:nvPr/>
        </p:nvSpPr>
        <p:spPr bwMode="auto">
          <a:xfrm>
            <a:off x="683568" y="1484784"/>
            <a:ext cx="7704856" cy="468052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just" defTabSz="912813">
              <a:spcBef>
                <a:spcPct val="80000"/>
              </a:spcBef>
              <a:buFont typeface="Wingdings" pitchFamily="2" charset="2"/>
              <a:buChar char="§"/>
            </a:pPr>
            <a:r>
              <a:rPr lang="pt-BR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sz="2200" dirty="0">
                <a:latin typeface="Arial" pitchFamily="34" charset="0"/>
                <a:cs typeface="Arial" pitchFamily="34" charset="0"/>
              </a:rPr>
              <a:t>Agência Reguladora com atuação em todo território nacional;</a:t>
            </a:r>
          </a:p>
          <a:p>
            <a:pPr algn="just" defTabSz="912813">
              <a:spcBef>
                <a:spcPct val="80000"/>
              </a:spcBef>
              <a:buFont typeface="Wingdings" pitchFamily="2" charset="2"/>
              <a:buChar char="§"/>
            </a:pPr>
            <a:r>
              <a:rPr lang="pt-BR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pt-BR" sz="2200" dirty="0" smtClean="0">
                <a:latin typeface="Arial" pitchFamily="34" charset="0"/>
                <a:cs typeface="Arial" pitchFamily="34" charset="0"/>
              </a:rPr>
              <a:t>Vinculada ao Ministério da Saúde</a:t>
            </a:r>
          </a:p>
          <a:p>
            <a:pPr algn="just" defTabSz="912813">
              <a:spcBef>
                <a:spcPct val="80000"/>
              </a:spcBef>
              <a:buFont typeface="Wingdings" pitchFamily="2" charset="2"/>
              <a:buChar char="§"/>
            </a:pPr>
            <a:r>
              <a:rPr lang="pt-BR" sz="2200" dirty="0" smtClean="0">
                <a:latin typeface="Arial" pitchFamily="34" charset="0"/>
                <a:cs typeface="Arial" pitchFamily="34" charset="0"/>
              </a:rPr>
              <a:t>Integrada </a:t>
            </a:r>
            <a:r>
              <a:rPr lang="pt-BR" sz="2200" dirty="0">
                <a:latin typeface="Arial" pitchFamily="34" charset="0"/>
                <a:cs typeface="Arial" pitchFamily="34" charset="0"/>
              </a:rPr>
              <a:t>ao Sistema Único de Saúde (SUS);</a:t>
            </a:r>
          </a:p>
          <a:p>
            <a:pPr algn="just" defTabSz="912813">
              <a:spcBef>
                <a:spcPct val="80000"/>
              </a:spcBef>
              <a:buFont typeface="Wingdings" pitchFamily="2" charset="2"/>
              <a:buChar char="§"/>
            </a:pPr>
            <a:r>
              <a:rPr lang="pt-BR" sz="2200" dirty="0">
                <a:latin typeface="Arial" pitchFamily="34" charset="0"/>
                <a:cs typeface="Arial" pitchFamily="34" charset="0"/>
              </a:rPr>
              <a:t> Coordenação do Sistema Nacional de Vigilância Sanitária (SNVS</a:t>
            </a:r>
            <a:r>
              <a:rPr lang="pt-BR" sz="2200" dirty="0" smtClean="0">
                <a:latin typeface="Arial" pitchFamily="34" charset="0"/>
                <a:cs typeface="Arial" pitchFamily="34" charset="0"/>
              </a:rPr>
              <a:t>);</a:t>
            </a:r>
            <a:endParaRPr lang="pt-BR" sz="2200" dirty="0">
              <a:latin typeface="Arial" pitchFamily="34" charset="0"/>
              <a:cs typeface="Arial" pitchFamily="34" charset="0"/>
            </a:endParaRPr>
          </a:p>
          <a:p>
            <a:pPr algn="just" defTabSz="912813">
              <a:spcBef>
                <a:spcPct val="80000"/>
              </a:spcBef>
              <a:buFont typeface="Wingdings" pitchFamily="2" charset="2"/>
              <a:buChar char="§"/>
            </a:pPr>
            <a:r>
              <a:rPr lang="pt-BR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pt-BR" sz="2200" dirty="0" smtClean="0">
                <a:latin typeface="Arial" pitchFamily="34" charset="0"/>
                <a:cs typeface="Arial" pitchFamily="34" charset="0"/>
              </a:rPr>
              <a:t>Quinze </a:t>
            </a:r>
            <a:r>
              <a:rPr lang="pt-BR" sz="2200" dirty="0">
                <a:latin typeface="Arial" pitchFamily="34" charset="0"/>
                <a:cs typeface="Arial" pitchFamily="34" charset="0"/>
              </a:rPr>
              <a:t>anos de existência (Lei nº 9.782, de 26 de janeiro de 1999);</a:t>
            </a:r>
          </a:p>
          <a:p>
            <a:pPr algn="just" defTabSz="912813">
              <a:spcBef>
                <a:spcPct val="80000"/>
              </a:spcBef>
              <a:buFont typeface="Wingdings" pitchFamily="2" charset="2"/>
              <a:buChar char="§"/>
            </a:pPr>
            <a:r>
              <a:rPr lang="pt-BR" sz="2200" dirty="0">
                <a:latin typeface="Arial" pitchFamily="34" charset="0"/>
                <a:cs typeface="Arial" pitchFamily="34" charset="0"/>
              </a:rPr>
              <a:t> Atuação na regulação econômica e social</a:t>
            </a:r>
            <a:r>
              <a:rPr lang="pt-BR" sz="2200" dirty="0" smtClean="0"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7"/>
          <p:cNvSpPr txBox="1">
            <a:spLocks noChangeArrowheads="1"/>
          </p:cNvSpPr>
          <p:nvPr/>
        </p:nvSpPr>
        <p:spPr bwMode="auto">
          <a:xfrm>
            <a:off x="323528" y="404664"/>
            <a:ext cx="8568952" cy="95410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defTabSz="912813"/>
            <a:r>
              <a:rPr lang="pt-BR" sz="2800" b="1" dirty="0">
                <a:solidFill>
                  <a:schemeClr val="tx1"/>
                </a:solidFill>
              </a:rPr>
              <a:t>AGÊNCIA NACIONAL DE VIGILÂNCIA SANITÁRIA</a:t>
            </a:r>
          </a:p>
          <a:p>
            <a:pPr algn="r" defTabSz="912813"/>
            <a:r>
              <a:rPr lang="pt-BR" sz="2800" b="1" dirty="0" smtClean="0">
                <a:solidFill>
                  <a:schemeClr val="tx1"/>
                </a:solidFill>
              </a:rPr>
              <a:t>Campos </a:t>
            </a:r>
            <a:r>
              <a:rPr lang="pt-BR" sz="2800" b="1" dirty="0">
                <a:solidFill>
                  <a:schemeClr val="tx1"/>
                </a:solidFill>
              </a:rPr>
              <a:t>de atuação</a:t>
            </a:r>
          </a:p>
        </p:txBody>
      </p:sp>
      <p:pic>
        <p:nvPicPr>
          <p:cNvPr id="4099" name="Imagem 2" descr="medicamento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28875" y="3563938"/>
            <a:ext cx="1143000" cy="865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Imagem 2" descr="produtos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9063" y="3500438"/>
            <a:ext cx="989012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1" name="Imagem 2" descr="agrotoxico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29438" y="2071688"/>
            <a:ext cx="1141412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Imagem 2" descr="ovo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38225" y="2071688"/>
            <a:ext cx="890588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3" name="Imagem 2" descr="cosmeticos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428875" y="2071688"/>
            <a:ext cx="868363" cy="928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4" name="Imagem 2" descr="sangue2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000875" y="3500438"/>
            <a:ext cx="900113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5" name="Imagem 4" descr="Tabaco2.jpg"/>
          <p:cNvPicPr>
            <a:picLocks noChangeAspect="1" noChangeArrowheads="1"/>
          </p:cNvPicPr>
          <p:nvPr/>
        </p:nvPicPr>
        <p:blipFill>
          <a:blip r:embed="rId8" cstate="print"/>
          <a:srcRect b="47058"/>
          <a:stretch>
            <a:fillRect/>
          </a:stretch>
        </p:blipFill>
        <p:spPr bwMode="auto">
          <a:xfrm>
            <a:off x="5357813" y="2122488"/>
            <a:ext cx="1065212" cy="80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6" name="Picture 3" descr="pilula_dia_seguinte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143000" y="5000625"/>
            <a:ext cx="690563" cy="103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Rectangle 3"/>
          <p:cNvSpPr txBox="1">
            <a:spLocks noChangeArrowheads="1"/>
          </p:cNvSpPr>
          <p:nvPr/>
        </p:nvSpPr>
        <p:spPr>
          <a:xfrm>
            <a:off x="2143125" y="4500563"/>
            <a:ext cx="1785938" cy="428625"/>
          </a:xfrm>
          <a:prstGeom prst="rect">
            <a:avLst/>
          </a:prstGeom>
        </p:spPr>
        <p:txBody>
          <a:bodyPr/>
          <a:lstStyle/>
          <a:p>
            <a:pPr marL="342900" indent="-342900" algn="ctr">
              <a:spcBef>
                <a:spcPct val="20000"/>
              </a:spcBef>
              <a:defRPr/>
            </a:pPr>
            <a:r>
              <a:rPr lang="en-US" sz="1400" i="1" kern="0" dirty="0" err="1">
                <a:solidFill>
                  <a:schemeClr val="accent1">
                    <a:lumMod val="50000"/>
                  </a:schemeClr>
                </a:solidFill>
                <a:latin typeface="+mj-lt"/>
              </a:rPr>
              <a:t>Medicamentos</a:t>
            </a:r>
            <a:endParaRPr lang="pt-BR" sz="1400" i="1" kern="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4" name="Rectangle 3"/>
          <p:cNvSpPr txBox="1">
            <a:spLocks noChangeArrowheads="1"/>
          </p:cNvSpPr>
          <p:nvPr/>
        </p:nvSpPr>
        <p:spPr>
          <a:xfrm>
            <a:off x="571500" y="3000375"/>
            <a:ext cx="1785938" cy="428625"/>
          </a:xfrm>
          <a:prstGeom prst="rect">
            <a:avLst/>
          </a:prstGeom>
        </p:spPr>
        <p:txBody>
          <a:bodyPr/>
          <a:lstStyle/>
          <a:p>
            <a:pPr marL="342900" indent="-342900" algn="ctr">
              <a:spcBef>
                <a:spcPct val="20000"/>
              </a:spcBef>
              <a:defRPr/>
            </a:pPr>
            <a:r>
              <a:rPr lang="en-US" sz="1400" i="1" kern="0" dirty="0" err="1">
                <a:solidFill>
                  <a:schemeClr val="accent1">
                    <a:lumMod val="50000"/>
                  </a:schemeClr>
                </a:solidFill>
                <a:latin typeface="+mj-lt"/>
              </a:rPr>
              <a:t>Alimentos</a:t>
            </a:r>
            <a:endParaRPr lang="pt-BR" sz="1400" i="1" kern="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5" name="Rectangle 3"/>
          <p:cNvSpPr txBox="1">
            <a:spLocks noChangeArrowheads="1"/>
          </p:cNvSpPr>
          <p:nvPr/>
        </p:nvSpPr>
        <p:spPr>
          <a:xfrm>
            <a:off x="3357563" y="4429125"/>
            <a:ext cx="2071687" cy="428625"/>
          </a:xfrm>
          <a:prstGeom prst="rect">
            <a:avLst/>
          </a:prstGeom>
        </p:spPr>
        <p:txBody>
          <a:bodyPr/>
          <a:lstStyle/>
          <a:p>
            <a:pPr marL="342900" indent="-342900" algn="ctr">
              <a:spcBef>
                <a:spcPct val="20000"/>
              </a:spcBef>
              <a:defRPr/>
            </a:pPr>
            <a:r>
              <a:rPr lang="en-US" sz="1400" i="1" kern="0" dirty="0" err="1">
                <a:solidFill>
                  <a:schemeClr val="accent1">
                    <a:lumMod val="50000"/>
                  </a:schemeClr>
                </a:solidFill>
                <a:latin typeface="+mj-lt"/>
              </a:rPr>
              <a:t>Produtos</a:t>
            </a:r>
            <a:endParaRPr lang="en-US" sz="1400" i="1" kern="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  <a:p>
            <a:pPr marL="342900" indent="-342900" algn="ctr">
              <a:spcBef>
                <a:spcPct val="20000"/>
              </a:spcBef>
              <a:defRPr/>
            </a:pPr>
            <a:r>
              <a:rPr lang="en-US" sz="1400" i="1" kern="0" dirty="0" err="1">
                <a:solidFill>
                  <a:schemeClr val="accent1">
                    <a:lumMod val="50000"/>
                  </a:schemeClr>
                </a:solidFill>
                <a:latin typeface="+mj-lt"/>
              </a:rPr>
              <a:t>para</a:t>
            </a:r>
            <a:r>
              <a:rPr lang="en-US" sz="1400" i="1" kern="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 </a:t>
            </a:r>
            <a:r>
              <a:rPr lang="en-US" sz="1400" i="1" kern="0" dirty="0" err="1">
                <a:solidFill>
                  <a:schemeClr val="accent1">
                    <a:lumMod val="50000"/>
                  </a:schemeClr>
                </a:solidFill>
                <a:latin typeface="+mj-lt"/>
              </a:rPr>
              <a:t>saúde</a:t>
            </a:r>
            <a:endParaRPr lang="pt-BR" sz="1400" i="1" kern="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6" name="Rectangle 3"/>
          <p:cNvSpPr txBox="1">
            <a:spLocks noChangeArrowheads="1"/>
          </p:cNvSpPr>
          <p:nvPr/>
        </p:nvSpPr>
        <p:spPr>
          <a:xfrm>
            <a:off x="6643688" y="2928938"/>
            <a:ext cx="1785937" cy="428625"/>
          </a:xfrm>
          <a:prstGeom prst="rect">
            <a:avLst/>
          </a:prstGeom>
        </p:spPr>
        <p:txBody>
          <a:bodyPr/>
          <a:lstStyle/>
          <a:p>
            <a:pPr marL="342900" indent="-342900" algn="ctr">
              <a:spcBef>
                <a:spcPct val="20000"/>
              </a:spcBef>
              <a:defRPr/>
            </a:pPr>
            <a:r>
              <a:rPr lang="en-US" sz="1400" i="1" kern="0" dirty="0" err="1">
                <a:solidFill>
                  <a:schemeClr val="accent1">
                    <a:lumMod val="50000"/>
                  </a:schemeClr>
                </a:solidFill>
                <a:latin typeface="+mj-lt"/>
              </a:rPr>
              <a:t>Toxicologia</a:t>
            </a:r>
            <a:endParaRPr lang="pt-BR" sz="1400" i="1" kern="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7" name="Rectangle 3"/>
          <p:cNvSpPr txBox="1">
            <a:spLocks noChangeArrowheads="1"/>
          </p:cNvSpPr>
          <p:nvPr/>
        </p:nvSpPr>
        <p:spPr>
          <a:xfrm>
            <a:off x="2000250" y="3000375"/>
            <a:ext cx="1785938" cy="428625"/>
          </a:xfrm>
          <a:prstGeom prst="rect">
            <a:avLst/>
          </a:prstGeom>
        </p:spPr>
        <p:txBody>
          <a:bodyPr/>
          <a:lstStyle/>
          <a:p>
            <a:pPr marL="342900" indent="-342900" algn="ctr">
              <a:spcBef>
                <a:spcPct val="20000"/>
              </a:spcBef>
              <a:defRPr/>
            </a:pPr>
            <a:r>
              <a:rPr lang="en-US" sz="1400" i="1" kern="0" dirty="0" err="1">
                <a:solidFill>
                  <a:schemeClr val="accent1">
                    <a:lumMod val="50000"/>
                  </a:schemeClr>
                </a:solidFill>
                <a:latin typeface="+mj-lt"/>
              </a:rPr>
              <a:t>Cosméticos</a:t>
            </a:r>
            <a:endParaRPr lang="pt-BR" sz="1400" i="1" kern="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8" name="Rectangle 3"/>
          <p:cNvSpPr txBox="1">
            <a:spLocks noChangeArrowheads="1"/>
          </p:cNvSpPr>
          <p:nvPr/>
        </p:nvSpPr>
        <p:spPr>
          <a:xfrm>
            <a:off x="6429375" y="4357688"/>
            <a:ext cx="2214563" cy="428625"/>
          </a:xfrm>
          <a:prstGeom prst="rect">
            <a:avLst/>
          </a:prstGeom>
        </p:spPr>
        <p:txBody>
          <a:bodyPr/>
          <a:lstStyle/>
          <a:p>
            <a:pPr marL="342900" indent="-342900" algn="ctr">
              <a:spcBef>
                <a:spcPct val="20000"/>
              </a:spcBef>
              <a:defRPr/>
            </a:pPr>
            <a:r>
              <a:rPr lang="en-US" sz="1400" i="1" kern="0" dirty="0" err="1">
                <a:solidFill>
                  <a:schemeClr val="accent1">
                    <a:lumMod val="50000"/>
                  </a:schemeClr>
                </a:solidFill>
                <a:latin typeface="+mj-lt"/>
              </a:rPr>
              <a:t>Sangue</a:t>
            </a:r>
            <a:r>
              <a:rPr lang="en-US" sz="1400" i="1" kern="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, </a:t>
            </a:r>
            <a:r>
              <a:rPr lang="en-US" sz="1400" i="1" kern="0" dirty="0" err="1">
                <a:solidFill>
                  <a:schemeClr val="accent1">
                    <a:lumMod val="50000"/>
                  </a:schemeClr>
                </a:solidFill>
                <a:latin typeface="+mj-lt"/>
              </a:rPr>
              <a:t>tecidos</a:t>
            </a:r>
            <a:endParaRPr lang="en-US" sz="1400" i="1" kern="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  <a:p>
            <a:pPr marL="342900" indent="-342900" algn="ctr">
              <a:spcBef>
                <a:spcPct val="20000"/>
              </a:spcBef>
              <a:defRPr/>
            </a:pPr>
            <a:r>
              <a:rPr lang="en-US" sz="1400" i="1" kern="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 e </a:t>
            </a:r>
            <a:r>
              <a:rPr lang="en-US" sz="1400" i="1" kern="0" dirty="0" err="1">
                <a:solidFill>
                  <a:schemeClr val="accent1">
                    <a:lumMod val="50000"/>
                  </a:schemeClr>
                </a:solidFill>
                <a:latin typeface="+mj-lt"/>
              </a:rPr>
              <a:t>órgãos</a:t>
            </a:r>
            <a:endParaRPr lang="pt-BR" sz="1400" i="1" kern="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9" name="Rectangle 3"/>
          <p:cNvSpPr txBox="1">
            <a:spLocks noChangeArrowheads="1"/>
          </p:cNvSpPr>
          <p:nvPr/>
        </p:nvSpPr>
        <p:spPr>
          <a:xfrm>
            <a:off x="5000625" y="2928938"/>
            <a:ext cx="1785938" cy="428625"/>
          </a:xfrm>
          <a:prstGeom prst="rect">
            <a:avLst/>
          </a:prstGeom>
        </p:spPr>
        <p:txBody>
          <a:bodyPr/>
          <a:lstStyle/>
          <a:p>
            <a:pPr marL="342900" indent="-342900" algn="ctr">
              <a:spcBef>
                <a:spcPct val="20000"/>
              </a:spcBef>
              <a:defRPr/>
            </a:pPr>
            <a:r>
              <a:rPr lang="en-US" sz="1400" i="1" kern="0" dirty="0" err="1">
                <a:solidFill>
                  <a:schemeClr val="accent1">
                    <a:lumMod val="50000"/>
                  </a:schemeClr>
                </a:solidFill>
                <a:latin typeface="+mj-lt"/>
              </a:rPr>
              <a:t>Tabaco</a:t>
            </a:r>
            <a:endParaRPr lang="pt-BR" sz="1400" i="1" kern="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20" name="Imagem 19" descr="portos2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929058" y="5098351"/>
            <a:ext cx="1150349" cy="8627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15" name="Picture 3" descr="Copy20of20mundo20latinoamerica">
            <a:hlinkClick r:id="rId11"/>
          </p:cNvPr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643563" y="5103813"/>
            <a:ext cx="781050" cy="78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16" name="Picture 4" descr="banner_relatoriogestao_gpr3">
            <a:hlinkClick r:id="rId13"/>
          </p:cNvPr>
          <p:cNvPicPr>
            <a:picLocks noChangeAspect="1" noChangeArrowheads="1"/>
          </p:cNvPicPr>
          <p:nvPr/>
        </p:nvPicPr>
        <p:blipFill>
          <a:blip r:embed="rId14" cstate="print"/>
          <a:srcRect r="50000"/>
          <a:stretch>
            <a:fillRect/>
          </a:stretch>
        </p:blipFill>
        <p:spPr bwMode="auto">
          <a:xfrm>
            <a:off x="2571750" y="5175250"/>
            <a:ext cx="871538" cy="7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17" name="Picture 10" descr="mapa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7000875" y="5103813"/>
            <a:ext cx="1020763" cy="1020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Rectangle 3"/>
          <p:cNvSpPr txBox="1">
            <a:spLocks noChangeArrowheads="1"/>
          </p:cNvSpPr>
          <p:nvPr/>
        </p:nvSpPr>
        <p:spPr>
          <a:xfrm>
            <a:off x="3643313" y="6032500"/>
            <a:ext cx="1714500" cy="428625"/>
          </a:xfrm>
          <a:prstGeom prst="rect">
            <a:avLst/>
          </a:prstGeom>
        </p:spPr>
        <p:txBody>
          <a:bodyPr/>
          <a:lstStyle/>
          <a:p>
            <a:pPr marL="342900" indent="-342900" algn="ctr">
              <a:spcBef>
                <a:spcPct val="20000"/>
              </a:spcBef>
              <a:defRPr/>
            </a:pPr>
            <a:r>
              <a:rPr lang="en-US" sz="1400" i="1" kern="0" dirty="0" err="1">
                <a:solidFill>
                  <a:schemeClr val="accent1">
                    <a:lumMod val="50000"/>
                  </a:schemeClr>
                </a:solidFill>
                <a:latin typeface="+mj-lt"/>
              </a:rPr>
              <a:t>Portos</a:t>
            </a:r>
            <a:r>
              <a:rPr lang="en-US" sz="1400" i="1" kern="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, </a:t>
            </a:r>
            <a:r>
              <a:rPr lang="en-US" sz="1400" i="1" kern="0" dirty="0" err="1">
                <a:solidFill>
                  <a:schemeClr val="accent1">
                    <a:lumMod val="50000"/>
                  </a:schemeClr>
                </a:solidFill>
                <a:latin typeface="+mj-lt"/>
              </a:rPr>
              <a:t>aeroportos</a:t>
            </a:r>
            <a:r>
              <a:rPr lang="en-US" sz="1400" i="1" kern="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 e </a:t>
            </a:r>
            <a:r>
              <a:rPr lang="en-US" sz="1400" i="1" kern="0" dirty="0" err="1">
                <a:solidFill>
                  <a:schemeClr val="accent1">
                    <a:lumMod val="50000"/>
                  </a:schemeClr>
                </a:solidFill>
                <a:latin typeface="+mj-lt"/>
              </a:rPr>
              <a:t>fronteiras</a:t>
            </a:r>
            <a:endParaRPr lang="pt-BR" sz="1400" i="1" kern="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5" name="Rectangle 3"/>
          <p:cNvSpPr txBox="1">
            <a:spLocks noChangeArrowheads="1"/>
          </p:cNvSpPr>
          <p:nvPr/>
        </p:nvSpPr>
        <p:spPr>
          <a:xfrm>
            <a:off x="5143500" y="4500563"/>
            <a:ext cx="1785938" cy="428625"/>
          </a:xfrm>
          <a:prstGeom prst="rect">
            <a:avLst/>
          </a:prstGeom>
        </p:spPr>
        <p:txBody>
          <a:bodyPr/>
          <a:lstStyle/>
          <a:p>
            <a:pPr marL="342900" indent="-342900" algn="ctr">
              <a:spcBef>
                <a:spcPct val="20000"/>
              </a:spcBef>
              <a:defRPr/>
            </a:pPr>
            <a:r>
              <a:rPr lang="en-US" sz="1400" i="1" kern="0" dirty="0" err="1">
                <a:solidFill>
                  <a:schemeClr val="accent1">
                    <a:lumMod val="50000"/>
                  </a:schemeClr>
                </a:solidFill>
                <a:latin typeface="+mj-lt"/>
              </a:rPr>
              <a:t>Laboratórios</a:t>
            </a:r>
            <a:endParaRPr lang="pt-BR" sz="1400" i="1" kern="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6" name="Rectangle 3"/>
          <p:cNvSpPr txBox="1">
            <a:spLocks noChangeArrowheads="1"/>
          </p:cNvSpPr>
          <p:nvPr/>
        </p:nvSpPr>
        <p:spPr>
          <a:xfrm>
            <a:off x="5072063" y="6032500"/>
            <a:ext cx="1785937" cy="428625"/>
          </a:xfrm>
          <a:prstGeom prst="rect">
            <a:avLst/>
          </a:prstGeom>
        </p:spPr>
        <p:txBody>
          <a:bodyPr/>
          <a:lstStyle/>
          <a:p>
            <a:pPr marL="342900" indent="-342900" algn="ctr">
              <a:spcBef>
                <a:spcPct val="20000"/>
              </a:spcBef>
              <a:defRPr/>
            </a:pPr>
            <a:r>
              <a:rPr lang="en-US" sz="1400" i="1" kern="0" dirty="0" err="1">
                <a:solidFill>
                  <a:schemeClr val="accent1">
                    <a:lumMod val="50000"/>
                  </a:schemeClr>
                </a:solidFill>
                <a:latin typeface="+mj-lt"/>
              </a:rPr>
              <a:t>Internacional</a:t>
            </a:r>
            <a:endParaRPr lang="pt-BR" sz="1400" i="1" kern="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7" name="Rectangle 3"/>
          <p:cNvSpPr txBox="1">
            <a:spLocks noChangeArrowheads="1"/>
          </p:cNvSpPr>
          <p:nvPr/>
        </p:nvSpPr>
        <p:spPr>
          <a:xfrm>
            <a:off x="6643688" y="6032500"/>
            <a:ext cx="1785937" cy="428625"/>
          </a:xfrm>
          <a:prstGeom prst="rect">
            <a:avLst/>
          </a:prstGeom>
        </p:spPr>
        <p:txBody>
          <a:bodyPr/>
          <a:lstStyle/>
          <a:p>
            <a:pPr marL="342900" indent="-342900" algn="ctr">
              <a:spcBef>
                <a:spcPct val="20000"/>
              </a:spcBef>
              <a:defRPr/>
            </a:pPr>
            <a:r>
              <a:rPr lang="en-US" sz="1400" i="1" kern="0" dirty="0" err="1">
                <a:solidFill>
                  <a:schemeClr val="accent1">
                    <a:lumMod val="50000"/>
                  </a:schemeClr>
                </a:solidFill>
                <a:latin typeface="+mj-lt"/>
              </a:rPr>
              <a:t>Coordenação</a:t>
            </a:r>
            <a:r>
              <a:rPr lang="en-US" sz="1400" i="1" kern="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 SNVS</a:t>
            </a:r>
            <a:endParaRPr lang="pt-BR" sz="1400" i="1" kern="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28" name="Imagem 27" descr="saneantes.jpg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3929058" y="2071699"/>
            <a:ext cx="881058" cy="88105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9" name="Rectangle 3"/>
          <p:cNvSpPr txBox="1">
            <a:spLocks noChangeArrowheads="1"/>
          </p:cNvSpPr>
          <p:nvPr/>
        </p:nvSpPr>
        <p:spPr>
          <a:xfrm>
            <a:off x="3500438" y="3000375"/>
            <a:ext cx="1785937" cy="428625"/>
          </a:xfrm>
          <a:prstGeom prst="rect">
            <a:avLst/>
          </a:prstGeom>
        </p:spPr>
        <p:txBody>
          <a:bodyPr/>
          <a:lstStyle/>
          <a:p>
            <a:pPr marL="342900" indent="-342900" algn="ctr">
              <a:spcBef>
                <a:spcPct val="20000"/>
              </a:spcBef>
              <a:defRPr/>
            </a:pPr>
            <a:r>
              <a:rPr lang="en-US" sz="1400" i="1" kern="0" dirty="0" err="1">
                <a:solidFill>
                  <a:schemeClr val="accent1">
                    <a:lumMod val="50000"/>
                  </a:schemeClr>
                </a:solidFill>
                <a:latin typeface="+mj-lt"/>
              </a:rPr>
              <a:t>Saneantes</a:t>
            </a:r>
            <a:endParaRPr lang="pt-BR" sz="1400" i="1" kern="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4124" name="Picture 3" descr="foto6CAP2dupla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1000125" y="3500438"/>
            <a:ext cx="1033463" cy="919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" name="Rectangle 3"/>
          <p:cNvSpPr txBox="1">
            <a:spLocks noChangeArrowheads="1"/>
          </p:cNvSpPr>
          <p:nvPr/>
        </p:nvSpPr>
        <p:spPr>
          <a:xfrm>
            <a:off x="642938" y="4500563"/>
            <a:ext cx="1785937" cy="428625"/>
          </a:xfrm>
          <a:prstGeom prst="rect">
            <a:avLst/>
          </a:prstGeom>
        </p:spPr>
        <p:txBody>
          <a:bodyPr/>
          <a:lstStyle/>
          <a:p>
            <a:pPr marL="342900" indent="-342900" algn="ctr">
              <a:spcBef>
                <a:spcPct val="20000"/>
              </a:spcBef>
              <a:defRPr/>
            </a:pPr>
            <a:r>
              <a:rPr lang="en-US" sz="1400" i="1" kern="0" dirty="0" err="1">
                <a:solidFill>
                  <a:schemeClr val="accent1">
                    <a:lumMod val="50000"/>
                  </a:schemeClr>
                </a:solidFill>
                <a:latin typeface="+mj-lt"/>
              </a:rPr>
              <a:t>Serviços</a:t>
            </a:r>
            <a:r>
              <a:rPr lang="en-US" sz="1400" i="1" kern="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 de </a:t>
            </a:r>
            <a:r>
              <a:rPr lang="en-US" sz="1400" i="1" kern="0" dirty="0" err="1">
                <a:solidFill>
                  <a:schemeClr val="accent1">
                    <a:lumMod val="50000"/>
                  </a:schemeClr>
                </a:solidFill>
                <a:latin typeface="+mj-lt"/>
              </a:rPr>
              <a:t>saúde</a:t>
            </a:r>
            <a:endParaRPr lang="pt-BR" sz="1400" i="1" kern="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32" name="Imagem 31" descr="laboratorio1.png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5564274" y="3357562"/>
            <a:ext cx="936552" cy="10291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3" name="Rectangle 3"/>
          <p:cNvSpPr txBox="1">
            <a:spLocks noChangeArrowheads="1"/>
          </p:cNvSpPr>
          <p:nvPr/>
        </p:nvSpPr>
        <p:spPr>
          <a:xfrm>
            <a:off x="785813" y="6032500"/>
            <a:ext cx="1714500" cy="428625"/>
          </a:xfrm>
          <a:prstGeom prst="rect">
            <a:avLst/>
          </a:prstGeom>
        </p:spPr>
        <p:txBody>
          <a:bodyPr/>
          <a:lstStyle/>
          <a:p>
            <a:pPr marL="342900" indent="-342900" algn="ctr">
              <a:spcBef>
                <a:spcPct val="20000"/>
              </a:spcBef>
              <a:defRPr/>
            </a:pPr>
            <a:r>
              <a:rPr lang="en-US" sz="1400" i="1" kern="0" dirty="0" err="1">
                <a:solidFill>
                  <a:schemeClr val="accent1">
                    <a:lumMod val="50000"/>
                  </a:schemeClr>
                </a:solidFill>
                <a:latin typeface="+mj-lt"/>
              </a:rPr>
              <a:t>Vigilância</a:t>
            </a:r>
            <a:r>
              <a:rPr lang="en-US" sz="1400" i="1" kern="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 </a:t>
            </a:r>
            <a:r>
              <a:rPr lang="en-US" sz="1400" i="1" kern="0" dirty="0" err="1">
                <a:solidFill>
                  <a:schemeClr val="accent1">
                    <a:lumMod val="50000"/>
                  </a:schemeClr>
                </a:solidFill>
                <a:latin typeface="+mj-lt"/>
              </a:rPr>
              <a:t>Pós</a:t>
            </a:r>
            <a:r>
              <a:rPr lang="en-US" sz="1400" i="1" kern="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 </a:t>
            </a:r>
            <a:r>
              <a:rPr lang="en-US" sz="1400" i="1" kern="0" dirty="0" err="1">
                <a:solidFill>
                  <a:schemeClr val="accent1">
                    <a:lumMod val="50000"/>
                  </a:schemeClr>
                </a:solidFill>
                <a:latin typeface="+mj-lt"/>
              </a:rPr>
              <a:t>uso</a:t>
            </a:r>
            <a:endParaRPr lang="pt-BR" sz="1400" i="1" kern="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34" name="Rectangle 3"/>
          <p:cNvSpPr txBox="1">
            <a:spLocks noChangeArrowheads="1"/>
          </p:cNvSpPr>
          <p:nvPr/>
        </p:nvSpPr>
        <p:spPr>
          <a:xfrm>
            <a:off x="2143125" y="6032500"/>
            <a:ext cx="1714500" cy="428625"/>
          </a:xfrm>
          <a:prstGeom prst="rect">
            <a:avLst/>
          </a:prstGeom>
        </p:spPr>
        <p:txBody>
          <a:bodyPr/>
          <a:lstStyle/>
          <a:p>
            <a:pPr marL="342900" indent="-342900" algn="ctr">
              <a:spcBef>
                <a:spcPct val="20000"/>
              </a:spcBef>
              <a:defRPr/>
            </a:pPr>
            <a:r>
              <a:rPr lang="en-US" sz="1400" i="1" kern="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Propaganda</a:t>
            </a:r>
            <a:endParaRPr lang="pt-BR" sz="1400" i="1" kern="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35" name="Elipse 34"/>
          <p:cNvSpPr/>
          <p:nvPr/>
        </p:nvSpPr>
        <p:spPr>
          <a:xfrm>
            <a:off x="3491880" y="3429000"/>
            <a:ext cx="1800200" cy="165618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6" name="Seta para baixo 35"/>
          <p:cNvSpPr/>
          <p:nvPr/>
        </p:nvSpPr>
        <p:spPr>
          <a:xfrm>
            <a:off x="3995936" y="2780928"/>
            <a:ext cx="864096" cy="1656184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8" name="Rectangle 5"/>
          <p:cNvSpPr>
            <a:spLocks noChangeArrowheads="1"/>
          </p:cNvSpPr>
          <p:nvPr/>
        </p:nvSpPr>
        <p:spPr bwMode="auto">
          <a:xfrm>
            <a:off x="755576" y="764704"/>
            <a:ext cx="7667625" cy="800219"/>
          </a:xfrm>
          <a:prstGeom prst="rect">
            <a:avLst/>
          </a:prstGeom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lnSpc>
                <a:spcPct val="115000"/>
              </a:lnSpc>
              <a:spcBef>
                <a:spcPct val="20000"/>
              </a:spcBef>
            </a:pPr>
            <a:r>
              <a:rPr lang="pt-BR" sz="4000" b="1" dirty="0">
                <a:latin typeface="+mj-lt"/>
              </a:rPr>
              <a:t>A </a:t>
            </a:r>
            <a:r>
              <a:rPr lang="pt-BR" sz="4000" b="1" dirty="0" smtClean="0">
                <a:latin typeface="+mj-lt"/>
              </a:rPr>
              <a:t>regulação Sanitária no Brasil</a:t>
            </a:r>
            <a:endParaRPr lang="pt-BR" sz="4000" b="1" dirty="0">
              <a:latin typeface="+mj-lt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827584" y="1916832"/>
            <a:ext cx="7632848" cy="378565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pt-BR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Constituição Federal</a:t>
            </a:r>
          </a:p>
          <a:p>
            <a:pPr algn="ctr">
              <a:lnSpc>
                <a:spcPct val="200000"/>
              </a:lnSpc>
            </a:pPr>
            <a:r>
              <a:rPr lang="pt-BR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Leis</a:t>
            </a:r>
          </a:p>
          <a:p>
            <a:pPr algn="ctr">
              <a:lnSpc>
                <a:spcPct val="200000"/>
              </a:lnSpc>
            </a:pPr>
            <a:r>
              <a:rPr lang="pt-BR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Decretos</a:t>
            </a:r>
          </a:p>
          <a:p>
            <a:pPr algn="ctr">
              <a:lnSpc>
                <a:spcPct val="200000"/>
              </a:lnSpc>
            </a:pPr>
            <a:r>
              <a:rPr lang="pt-BR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Resoluções</a:t>
            </a:r>
          </a:p>
          <a:p>
            <a:pPr algn="ctr">
              <a:lnSpc>
                <a:spcPct val="200000"/>
              </a:lnSpc>
            </a:pPr>
            <a:r>
              <a:rPr lang="pt-BR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Portarias</a:t>
            </a:r>
          </a:p>
        </p:txBody>
      </p:sp>
    </p:spTree>
    <p:extLst>
      <p:ext uri="{BB962C8B-B14F-4D97-AF65-F5344CB8AC3E}">
        <p14:creationId xmlns="" xmlns:p14="http://schemas.microsoft.com/office/powerpoint/2010/main" val="1978089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3" name="Rectangle 2"/>
          <p:cNvSpPr>
            <a:spLocks noChangeArrowheads="1"/>
          </p:cNvSpPr>
          <p:nvPr/>
        </p:nvSpPr>
        <p:spPr bwMode="auto">
          <a:xfrm>
            <a:off x="465138" y="1412875"/>
            <a:ext cx="8210550" cy="1381125"/>
          </a:xfrm>
          <a:prstGeom prst="rect">
            <a:avLst/>
          </a:prstGeom>
          <a:ln/>
          <a:ex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82945" tIns="41473" rIns="82945" bIns="41473">
            <a:spAutoFit/>
          </a:bodyPr>
          <a:lstStyle/>
          <a:p>
            <a:pPr marL="311150" indent="-311150" algn="just" defTabSz="828675">
              <a:lnSpc>
                <a:spcPct val="115000"/>
              </a:lnSpc>
              <a:spcBef>
                <a:spcPct val="20000"/>
              </a:spcBef>
              <a:buClr>
                <a:srgbClr val="FFCC00"/>
              </a:buClr>
              <a:buSzPct val="85000"/>
              <a:buFont typeface="Wingdings" pitchFamily="2" charset="2"/>
              <a:buNone/>
            </a:pPr>
            <a:r>
              <a:rPr lang="pt-BR" b="1" dirty="0">
                <a:solidFill>
                  <a:schemeClr val="bg1"/>
                </a:solidFill>
                <a:ea typeface="ＭＳ Ｐゴシック" pitchFamily="1" charset="-128"/>
              </a:rPr>
              <a:t>	</a:t>
            </a:r>
            <a:r>
              <a:rPr lang="pt-BR" sz="1800" b="1" u="sng" dirty="0">
                <a:ea typeface="ＭＳ Ｐゴシック" pitchFamily="1" charset="-128"/>
              </a:rPr>
              <a:t>A saúde é direito de todos e dever do Estado</a:t>
            </a:r>
            <a:r>
              <a:rPr lang="pt-BR" sz="1800" dirty="0">
                <a:ea typeface="ＭＳ Ｐゴシック" pitchFamily="1" charset="-128"/>
              </a:rPr>
              <a:t>, garantido mediante políticas sociais e econômicas que visem à redução do risco  de doença e de outros agravos e ao acesso universal e igualitário às ações e serviços para sua promoção, proteção e recuperação.</a:t>
            </a:r>
          </a:p>
        </p:txBody>
      </p:sp>
      <p:sp>
        <p:nvSpPr>
          <p:cNvPr id="261125" name="Text Box 18"/>
          <p:cNvSpPr txBox="1">
            <a:spLocks noChangeArrowheads="1"/>
          </p:cNvSpPr>
          <p:nvPr/>
        </p:nvSpPr>
        <p:spPr bwMode="auto">
          <a:xfrm>
            <a:off x="1979613" y="5588000"/>
            <a:ext cx="5784850" cy="433388"/>
          </a:xfrm>
          <a:prstGeom prst="rect">
            <a:avLst/>
          </a:prstGeom>
          <a:ln/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lIns="82945" tIns="41473" rIns="82945" bIns="41473">
            <a:spAutoFit/>
          </a:bodyPr>
          <a:lstStyle>
            <a:lvl1pPr algn="l" defTabSz="828675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828675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828675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 defTabSz="828675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828675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8286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8286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8286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8286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pt-BR" sz="2300" b="1" dirty="0">
                <a:ea typeface="ＭＳ Ｐゴシック" pitchFamily="1" charset="-128"/>
              </a:rPr>
              <a:t>ATUAÇÃO PREVENTIVA e REPRESSIVA</a:t>
            </a:r>
          </a:p>
        </p:txBody>
      </p:sp>
      <p:sp>
        <p:nvSpPr>
          <p:cNvPr id="261127" name="Text Box 12"/>
          <p:cNvSpPr txBox="1">
            <a:spLocks noChangeArrowheads="1"/>
          </p:cNvSpPr>
          <p:nvPr/>
        </p:nvSpPr>
        <p:spPr bwMode="auto">
          <a:xfrm>
            <a:off x="4767534" y="3933628"/>
            <a:ext cx="4130133" cy="360755"/>
          </a:xfrm>
          <a:prstGeom prst="rect">
            <a:avLst/>
          </a:prstGeom>
          <a:ln/>
          <a:ex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82945" tIns="41473" rIns="82945" bIns="41473">
            <a:spAutoFit/>
          </a:bodyPr>
          <a:lstStyle>
            <a:lvl1pPr algn="l" defTabSz="828675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828675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828675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 defTabSz="828675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828675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8286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8286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8286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8286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pt-BR" sz="1800" b="1" dirty="0">
                <a:ea typeface="ＭＳ Ｐゴシック" pitchFamily="1" charset="-128"/>
                <a:cs typeface="Times New Roman" pitchFamily="18" charset="0"/>
              </a:rPr>
              <a:t>controle da rotulagem e publicidade</a:t>
            </a:r>
          </a:p>
        </p:txBody>
      </p:sp>
      <p:sp>
        <p:nvSpPr>
          <p:cNvPr id="261128" name="Text Box 13"/>
          <p:cNvSpPr txBox="1">
            <a:spLocks noChangeArrowheads="1"/>
          </p:cNvSpPr>
          <p:nvPr/>
        </p:nvSpPr>
        <p:spPr bwMode="auto">
          <a:xfrm>
            <a:off x="4751387" y="4442402"/>
            <a:ext cx="4146279" cy="360755"/>
          </a:xfrm>
          <a:prstGeom prst="rect">
            <a:avLst/>
          </a:prstGeom>
          <a:ln/>
          <a:ex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82945" tIns="41473" rIns="82945" bIns="41473">
            <a:spAutoFit/>
          </a:bodyPr>
          <a:lstStyle>
            <a:lvl1pPr algn="l" defTabSz="828675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828675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828675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 defTabSz="828675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828675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8286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8286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8286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8286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pt-BR" sz="1800" b="1" dirty="0">
                <a:ea typeface="ＭＳ Ｐゴシック" pitchFamily="1" charset="-128"/>
                <a:cs typeface="Times New Roman" pitchFamily="18" charset="0"/>
              </a:rPr>
              <a:t> monitoramento de preços</a:t>
            </a:r>
          </a:p>
        </p:txBody>
      </p:sp>
      <p:sp>
        <p:nvSpPr>
          <p:cNvPr id="63499" name="Line 14"/>
          <p:cNvSpPr>
            <a:spLocks noChangeShapeType="1"/>
          </p:cNvSpPr>
          <p:nvPr/>
        </p:nvSpPr>
        <p:spPr bwMode="auto">
          <a:xfrm flipV="1">
            <a:off x="3706814" y="3477491"/>
            <a:ext cx="1031442" cy="529359"/>
          </a:xfrm>
          <a:prstGeom prst="line">
            <a:avLst/>
          </a:prstGeom>
          <a:noFill/>
          <a:ln w="9525">
            <a:solidFill>
              <a:srgbClr val="FF9900"/>
            </a:solidFill>
            <a:round/>
            <a:headEnd/>
            <a:tailEnd type="triangle" w="med" len="med"/>
          </a:ln>
        </p:spPr>
        <p:txBody>
          <a:bodyPr/>
          <a:lstStyle/>
          <a:p>
            <a:pPr algn="l" eaLnBrk="0" hangingPunct="0">
              <a:defRPr/>
            </a:pPr>
            <a:endParaRPr lang="es-E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ＭＳ Ｐゴシック" charset="-128"/>
            </a:endParaRPr>
          </a:p>
        </p:txBody>
      </p:sp>
      <p:sp>
        <p:nvSpPr>
          <p:cNvPr id="63500" name="Line 15"/>
          <p:cNvSpPr>
            <a:spLocks noChangeShapeType="1"/>
          </p:cNvSpPr>
          <p:nvPr/>
        </p:nvSpPr>
        <p:spPr bwMode="auto">
          <a:xfrm>
            <a:off x="3706813" y="4006850"/>
            <a:ext cx="1059151" cy="107155"/>
          </a:xfrm>
          <a:prstGeom prst="line">
            <a:avLst/>
          </a:prstGeom>
          <a:noFill/>
          <a:ln w="9525">
            <a:solidFill>
              <a:srgbClr val="FF9900"/>
            </a:solidFill>
            <a:round/>
            <a:headEnd/>
            <a:tailEnd type="triangle" w="med" len="med"/>
          </a:ln>
        </p:spPr>
        <p:txBody>
          <a:bodyPr/>
          <a:lstStyle/>
          <a:p>
            <a:pPr algn="l" eaLnBrk="0" hangingPunct="0">
              <a:defRPr/>
            </a:pPr>
            <a:endParaRPr lang="es-E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ＭＳ Ｐゴシック" charset="-128"/>
            </a:endParaRPr>
          </a:p>
        </p:txBody>
      </p:sp>
      <p:sp>
        <p:nvSpPr>
          <p:cNvPr id="261131" name="Text Box 13"/>
          <p:cNvSpPr txBox="1">
            <a:spLocks noChangeArrowheads="1"/>
          </p:cNvSpPr>
          <p:nvPr/>
        </p:nvSpPr>
        <p:spPr bwMode="auto">
          <a:xfrm>
            <a:off x="4751388" y="3141663"/>
            <a:ext cx="4129376" cy="637754"/>
          </a:xfrm>
          <a:prstGeom prst="rect">
            <a:avLst/>
          </a:prstGeom>
          <a:ln/>
          <a:ex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82945" tIns="41473" rIns="82945" bIns="41473">
            <a:spAutoFit/>
          </a:bodyPr>
          <a:lstStyle>
            <a:lvl1pPr algn="l" defTabSz="828675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828675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828675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 defTabSz="828675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828675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8286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8286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8286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8286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/>
            <a:r>
              <a:rPr lang="pt-BR" sz="1800" b="1" dirty="0" smtClean="0">
                <a:ea typeface="ＭＳ Ｐゴシック" pitchFamily="1" charset="-128"/>
                <a:cs typeface="Times New Roman" pitchFamily="18" charset="0"/>
              </a:rPr>
              <a:t>controle </a:t>
            </a:r>
            <a:r>
              <a:rPr lang="pt-BR" sz="1800" b="1" dirty="0">
                <a:ea typeface="ＭＳ Ｐゴシック" pitchFamily="1" charset="-128"/>
                <a:cs typeface="Times New Roman" pitchFamily="18" charset="0"/>
              </a:rPr>
              <a:t>da produção e comércio de produtos e serviços ligados à saúde</a:t>
            </a:r>
          </a:p>
        </p:txBody>
      </p:sp>
      <p:sp>
        <p:nvSpPr>
          <p:cNvPr id="261132" name="Text Box 12"/>
          <p:cNvSpPr txBox="1">
            <a:spLocks noChangeArrowheads="1"/>
          </p:cNvSpPr>
          <p:nvPr/>
        </p:nvSpPr>
        <p:spPr bwMode="auto">
          <a:xfrm>
            <a:off x="4765964" y="4923663"/>
            <a:ext cx="4114800" cy="360755"/>
          </a:xfrm>
          <a:prstGeom prst="rect">
            <a:avLst/>
          </a:prstGeom>
          <a:ln/>
          <a:ex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82945" tIns="41473" rIns="82945" bIns="41473">
            <a:spAutoFit/>
          </a:bodyPr>
          <a:lstStyle>
            <a:lvl1pPr algn="l" defTabSz="828675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828675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828675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 defTabSz="828675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828675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8286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8286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8286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8286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pt-BR" sz="1800" b="1" dirty="0">
                <a:ea typeface="ＭＳ Ｐゴシック" pitchFamily="1" charset="-128"/>
                <a:cs typeface="Times New Roman" pitchFamily="18" charset="0"/>
              </a:rPr>
              <a:t>controle pós mercado;</a:t>
            </a:r>
          </a:p>
        </p:txBody>
      </p:sp>
      <p:sp>
        <p:nvSpPr>
          <p:cNvPr id="63503" name="Line 15"/>
          <p:cNvSpPr>
            <a:spLocks noChangeShapeType="1"/>
          </p:cNvSpPr>
          <p:nvPr/>
        </p:nvSpPr>
        <p:spPr bwMode="auto">
          <a:xfrm>
            <a:off x="3740727" y="4031673"/>
            <a:ext cx="997529" cy="618723"/>
          </a:xfrm>
          <a:prstGeom prst="line">
            <a:avLst/>
          </a:prstGeom>
          <a:noFill/>
          <a:ln w="9525">
            <a:solidFill>
              <a:srgbClr val="FF9900"/>
            </a:solidFill>
            <a:round/>
            <a:headEnd/>
            <a:tailEnd type="triangle" w="med" len="med"/>
          </a:ln>
        </p:spPr>
        <p:txBody>
          <a:bodyPr/>
          <a:lstStyle/>
          <a:p>
            <a:pPr algn="l" eaLnBrk="0" hangingPunct="0">
              <a:defRPr/>
            </a:pPr>
            <a:endParaRPr lang="es-E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ＭＳ Ｐゴシック" charset="-128"/>
            </a:endParaRPr>
          </a:p>
        </p:txBody>
      </p:sp>
      <p:sp>
        <p:nvSpPr>
          <p:cNvPr id="63504" name="Line 15"/>
          <p:cNvSpPr>
            <a:spLocks noChangeShapeType="1"/>
          </p:cNvSpPr>
          <p:nvPr/>
        </p:nvSpPr>
        <p:spPr bwMode="auto">
          <a:xfrm>
            <a:off x="3706813" y="4016375"/>
            <a:ext cx="1031443" cy="1087665"/>
          </a:xfrm>
          <a:prstGeom prst="line">
            <a:avLst/>
          </a:prstGeom>
          <a:noFill/>
          <a:ln w="9525">
            <a:solidFill>
              <a:srgbClr val="FF9900"/>
            </a:solidFill>
            <a:round/>
            <a:headEnd/>
            <a:tailEnd type="triangle" w="med" len="med"/>
          </a:ln>
        </p:spPr>
        <p:txBody>
          <a:bodyPr/>
          <a:lstStyle/>
          <a:p>
            <a:pPr algn="l" eaLnBrk="0" hangingPunct="0">
              <a:defRPr/>
            </a:pPr>
            <a:endParaRPr lang="es-E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ＭＳ Ｐゴシック" charset="-128"/>
            </a:endParaRPr>
          </a:p>
        </p:txBody>
      </p:sp>
      <p:sp>
        <p:nvSpPr>
          <p:cNvPr id="261135" name="Text Box 11"/>
          <p:cNvSpPr txBox="1">
            <a:spLocks noChangeArrowheads="1"/>
          </p:cNvSpPr>
          <p:nvPr/>
        </p:nvSpPr>
        <p:spPr bwMode="auto">
          <a:xfrm>
            <a:off x="1127125" y="3703638"/>
            <a:ext cx="2608263" cy="752475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  <a:extLst/>
        </p:spPr>
        <p:txBody>
          <a:bodyPr wrap="none" lIns="82945" tIns="41473" rIns="82945" bIns="41473">
            <a:spAutoFit/>
          </a:bodyPr>
          <a:lstStyle>
            <a:lvl1pPr algn="l" defTabSz="828675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828675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828675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 defTabSz="828675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828675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8286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8286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8286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8286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pt-BR" sz="2200" b="1" dirty="0">
                <a:ea typeface="ＭＳ Ｐゴシック" pitchFamily="1" charset="-128"/>
              </a:rPr>
              <a:t>Redução do Risco</a:t>
            </a:r>
          </a:p>
          <a:p>
            <a:r>
              <a:rPr lang="pt-BR" sz="2200" b="1" dirty="0">
                <a:ea typeface="ＭＳ Ｐゴシック" pitchFamily="1" charset="-128"/>
              </a:rPr>
              <a:t>        Sanitário</a:t>
            </a:r>
          </a:p>
        </p:txBody>
      </p:sp>
      <p:sp>
        <p:nvSpPr>
          <p:cNvPr id="261136" name="Text Box 20"/>
          <p:cNvSpPr txBox="1">
            <a:spLocks noChangeArrowheads="1"/>
          </p:cNvSpPr>
          <p:nvPr/>
        </p:nvSpPr>
        <p:spPr bwMode="auto">
          <a:xfrm>
            <a:off x="1835697" y="404665"/>
            <a:ext cx="6726412" cy="720080"/>
          </a:xfrm>
          <a:prstGeom prst="rect">
            <a:avLst/>
          </a:prstGeom>
          <a:ln/>
          <a:extLst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pt-BR" sz="3000" b="1" dirty="0">
                <a:solidFill>
                  <a:schemeClr val="tx1"/>
                </a:solidFill>
                <a:ea typeface="ＭＳ Ｐゴシック" pitchFamily="1" charset="-128"/>
              </a:rPr>
              <a:t>A ANVISA integra e coordena o SNVS</a:t>
            </a:r>
          </a:p>
        </p:txBody>
      </p:sp>
    </p:spTree>
    <p:extLst>
      <p:ext uri="{BB962C8B-B14F-4D97-AF65-F5344CB8AC3E}">
        <p14:creationId xmlns="" xmlns:p14="http://schemas.microsoft.com/office/powerpoint/2010/main" val="156026572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61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61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1123" grpId="0" animBg="1"/>
      <p:bldP spid="261125" grpId="0" animBg="1"/>
      <p:bldP spid="261127" grpId="0" animBg="1"/>
      <p:bldP spid="261128" grpId="0" animBg="1"/>
      <p:bldP spid="261131" grpId="0" animBg="1"/>
      <p:bldP spid="261132" grpId="0" animBg="1"/>
      <p:bldP spid="261135" grpId="0" animBg="1"/>
      <p:bldP spid="26113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Text Box 7"/>
          <p:cNvSpPr txBox="1">
            <a:spLocks noChangeArrowheads="1"/>
          </p:cNvSpPr>
          <p:nvPr/>
        </p:nvSpPr>
        <p:spPr bwMode="auto">
          <a:xfrm>
            <a:off x="792163" y="113868"/>
            <a:ext cx="7883525" cy="719137"/>
          </a:xfrm>
          <a:prstGeom prst="rect">
            <a:avLst/>
          </a:prstGeom>
          <a:ln/>
          <a:ex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pt-BR" sz="3000" b="1" dirty="0">
                <a:ea typeface="ＭＳ Ｐゴシック" pitchFamily="1" charset="-128"/>
              </a:rPr>
              <a:t>Anvisa </a:t>
            </a:r>
            <a:r>
              <a:rPr lang="pt-BR" sz="3000" b="1" dirty="0" smtClean="0">
                <a:ea typeface="ＭＳ Ｐゴシック" pitchFamily="1" charset="-128"/>
              </a:rPr>
              <a:t>15 </a:t>
            </a:r>
            <a:r>
              <a:rPr lang="pt-BR" sz="3000" b="1" dirty="0">
                <a:ea typeface="ＭＳ Ｐゴシック" pitchFamily="1" charset="-128"/>
              </a:rPr>
              <a:t>anos: Enfrentando Desafios</a:t>
            </a:r>
          </a:p>
        </p:txBody>
      </p:sp>
      <p:sp>
        <p:nvSpPr>
          <p:cNvPr id="259075" name="Rectangle 2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l"/>
            <a:endParaRPr lang="en-US" sz="1600"/>
          </a:p>
        </p:txBody>
      </p:sp>
      <p:sp>
        <p:nvSpPr>
          <p:cNvPr id="8" name="Rectangle 5"/>
          <p:cNvSpPr txBox="1">
            <a:spLocks noChangeArrowheads="1"/>
          </p:cNvSpPr>
          <p:nvPr/>
        </p:nvSpPr>
        <p:spPr>
          <a:xfrm>
            <a:off x="409392" y="1040823"/>
            <a:ext cx="4032002" cy="534050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>
            <a:lvl1pPr marL="185738" indent="-185738"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lnSpc>
                <a:spcPct val="115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pt-BR" b="1" u="sng" dirty="0">
                <a:cs typeface="Times New Roman" pitchFamily="18" charset="0"/>
              </a:rPr>
              <a:t>Desafios</a:t>
            </a:r>
          </a:p>
          <a:p>
            <a:pPr algn="just">
              <a:lnSpc>
                <a:spcPct val="115000"/>
              </a:lnSpc>
              <a:spcBef>
                <a:spcPct val="20000"/>
              </a:spcBef>
              <a:buFontTx/>
              <a:buChar char="•"/>
            </a:pPr>
            <a:r>
              <a:rPr lang="pt-BR" sz="1600" dirty="0" smtClean="0"/>
              <a:t>Apoiar a política de desenvolvimento industrial e social </a:t>
            </a:r>
            <a:r>
              <a:rPr lang="pt-BR" sz="1600" dirty="0"/>
              <a:t>no país</a:t>
            </a:r>
          </a:p>
          <a:p>
            <a:pPr algn="just">
              <a:lnSpc>
                <a:spcPct val="115000"/>
              </a:lnSpc>
              <a:spcBef>
                <a:spcPct val="20000"/>
              </a:spcBef>
              <a:buFont typeface="Wingdings" pitchFamily="2" charset="2"/>
              <a:buChar char="§"/>
            </a:pPr>
            <a:endParaRPr lang="pt-BR" sz="1600" dirty="0" smtClean="0"/>
          </a:p>
          <a:p>
            <a:pPr algn="just">
              <a:lnSpc>
                <a:spcPct val="115000"/>
              </a:lnSpc>
              <a:spcBef>
                <a:spcPct val="20000"/>
              </a:spcBef>
              <a:buFont typeface="Wingdings" pitchFamily="2" charset="2"/>
              <a:buChar char="§"/>
            </a:pPr>
            <a:r>
              <a:rPr lang="pt-BR" sz="1600" dirty="0" smtClean="0"/>
              <a:t>Promover </a:t>
            </a:r>
            <a:r>
              <a:rPr lang="pt-BR" sz="1600" dirty="0"/>
              <a:t>a transparência e modernizar a gestão da Administração Pública</a:t>
            </a:r>
          </a:p>
          <a:p>
            <a:pPr algn="just">
              <a:lnSpc>
                <a:spcPct val="115000"/>
              </a:lnSpc>
              <a:spcBef>
                <a:spcPct val="20000"/>
              </a:spcBef>
              <a:buFont typeface="Wingdings" pitchFamily="2" charset="2"/>
              <a:buChar char="§"/>
            </a:pPr>
            <a:endParaRPr lang="pt-BR" sz="1600" dirty="0" smtClean="0"/>
          </a:p>
          <a:p>
            <a:pPr algn="just">
              <a:lnSpc>
                <a:spcPct val="115000"/>
              </a:lnSpc>
              <a:spcBef>
                <a:spcPct val="20000"/>
              </a:spcBef>
              <a:buFont typeface="Wingdings" pitchFamily="2" charset="2"/>
              <a:buChar char="§"/>
            </a:pPr>
            <a:r>
              <a:rPr lang="pt-BR" sz="1600" dirty="0" smtClean="0"/>
              <a:t>Aprimorar </a:t>
            </a:r>
            <a:r>
              <a:rPr lang="pt-BR" sz="1600" dirty="0"/>
              <a:t>a regulação e garantir previsibilidade e estabilidade regulatória para a sociedade</a:t>
            </a:r>
          </a:p>
          <a:p>
            <a:pPr algn="just">
              <a:lnSpc>
                <a:spcPct val="115000"/>
              </a:lnSpc>
              <a:spcBef>
                <a:spcPct val="20000"/>
              </a:spcBef>
              <a:buFont typeface="Wingdings" pitchFamily="2" charset="2"/>
              <a:buChar char="§"/>
            </a:pPr>
            <a:endParaRPr lang="pt-BR" sz="1600" dirty="0" smtClean="0"/>
          </a:p>
          <a:p>
            <a:pPr algn="just">
              <a:lnSpc>
                <a:spcPct val="115000"/>
              </a:lnSpc>
              <a:spcBef>
                <a:spcPct val="20000"/>
              </a:spcBef>
              <a:buFont typeface="Wingdings" pitchFamily="2" charset="2"/>
              <a:buChar char="§"/>
            </a:pPr>
            <a:r>
              <a:rPr lang="pt-BR" sz="1600" dirty="0" smtClean="0"/>
              <a:t>Ampliar </a:t>
            </a:r>
            <a:r>
              <a:rPr lang="pt-BR" sz="1600" dirty="0"/>
              <a:t>o acesso à saúde com qualidade e contribuir para o caminhos para acelerar o crescimento e a inclusão </a:t>
            </a:r>
            <a:r>
              <a:rPr lang="pt-BR" sz="1600" dirty="0" smtClean="0"/>
              <a:t>desenvolvimento </a:t>
            </a:r>
            <a:r>
              <a:rPr lang="pt-BR" sz="1600" dirty="0"/>
              <a:t>e inovação no setor</a:t>
            </a:r>
          </a:p>
          <a:p>
            <a:pPr algn="just">
              <a:lnSpc>
                <a:spcPct val="115000"/>
              </a:lnSpc>
              <a:spcBef>
                <a:spcPct val="20000"/>
              </a:spcBef>
              <a:buFont typeface="Wingdings" pitchFamily="2" charset="2"/>
              <a:buChar char="§"/>
            </a:pPr>
            <a:endParaRPr lang="pt-BR" sz="1600" dirty="0" smtClean="0"/>
          </a:p>
          <a:p>
            <a:pPr algn="just">
              <a:lnSpc>
                <a:spcPct val="115000"/>
              </a:lnSpc>
              <a:spcBef>
                <a:spcPct val="20000"/>
              </a:spcBef>
              <a:buFont typeface="Wingdings" pitchFamily="2" charset="2"/>
              <a:buChar char="§"/>
            </a:pPr>
            <a:r>
              <a:rPr lang="pt-BR" sz="1600" dirty="0" smtClean="0"/>
              <a:t>Mudança </a:t>
            </a:r>
            <a:r>
              <a:rPr lang="pt-BR" sz="1600" dirty="0"/>
              <a:t>da cultura institucional</a:t>
            </a:r>
          </a:p>
        </p:txBody>
      </p:sp>
      <p:sp>
        <p:nvSpPr>
          <p:cNvPr id="2" name="Rectangle 5"/>
          <p:cNvSpPr txBox="1">
            <a:spLocks noChangeArrowheads="1"/>
          </p:cNvSpPr>
          <p:nvPr/>
        </p:nvSpPr>
        <p:spPr>
          <a:xfrm>
            <a:off x="4716462" y="1040823"/>
            <a:ext cx="3959225" cy="534050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>
            <a:lvl1pPr marL="185738" indent="-185738"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lnSpc>
                <a:spcPct val="115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pt-BR" b="1" u="sng" dirty="0">
                <a:cs typeface="Times New Roman" pitchFamily="18" charset="0"/>
              </a:rPr>
              <a:t>Estratégias</a:t>
            </a:r>
          </a:p>
          <a:p>
            <a:pPr algn="just">
              <a:lnSpc>
                <a:spcPct val="115000"/>
              </a:lnSpc>
              <a:spcBef>
                <a:spcPct val="20000"/>
              </a:spcBef>
              <a:buFont typeface="Wingdings" pitchFamily="2" charset="2"/>
              <a:buChar char="§"/>
            </a:pPr>
            <a:r>
              <a:rPr lang="pt-BR" sz="1600" dirty="0" smtClean="0"/>
              <a:t>Excelência, transparência e </a:t>
            </a:r>
            <a:r>
              <a:rPr lang="pt-BR" sz="1600" dirty="0"/>
              <a:t>descentralização</a:t>
            </a:r>
          </a:p>
          <a:p>
            <a:pPr algn="just">
              <a:lnSpc>
                <a:spcPct val="115000"/>
              </a:lnSpc>
              <a:spcBef>
                <a:spcPct val="20000"/>
              </a:spcBef>
              <a:buFont typeface="Wingdings" pitchFamily="2" charset="2"/>
              <a:buChar char="§"/>
            </a:pPr>
            <a:endParaRPr lang="pt-BR" sz="1600" dirty="0" smtClean="0"/>
          </a:p>
          <a:p>
            <a:pPr algn="just">
              <a:lnSpc>
                <a:spcPct val="115000"/>
              </a:lnSpc>
              <a:spcBef>
                <a:spcPct val="20000"/>
              </a:spcBef>
              <a:buFont typeface="Wingdings" pitchFamily="2" charset="2"/>
              <a:buChar char="§"/>
            </a:pPr>
            <a:r>
              <a:rPr lang="pt-BR" sz="1600" dirty="0" smtClean="0"/>
              <a:t>Abertura </a:t>
            </a:r>
            <a:r>
              <a:rPr lang="pt-BR" sz="1600" dirty="0"/>
              <a:t>e diálogo contínuo com a sociedade e o setor regulado</a:t>
            </a:r>
          </a:p>
          <a:p>
            <a:pPr algn="just">
              <a:lnSpc>
                <a:spcPct val="115000"/>
              </a:lnSpc>
              <a:spcBef>
                <a:spcPct val="20000"/>
              </a:spcBef>
              <a:buFont typeface="Wingdings" pitchFamily="2" charset="2"/>
              <a:buChar char="§"/>
            </a:pPr>
            <a:endParaRPr lang="pt-BR" sz="1600" dirty="0" smtClean="0"/>
          </a:p>
          <a:p>
            <a:pPr algn="just">
              <a:lnSpc>
                <a:spcPct val="115000"/>
              </a:lnSpc>
              <a:spcBef>
                <a:spcPct val="20000"/>
              </a:spcBef>
              <a:buFont typeface="Wingdings" pitchFamily="2" charset="2"/>
              <a:buChar char="§"/>
            </a:pPr>
            <a:r>
              <a:rPr lang="pt-BR" sz="1600" dirty="0" smtClean="0"/>
              <a:t>Modernização </a:t>
            </a:r>
            <a:r>
              <a:rPr lang="pt-BR" sz="1600" dirty="0"/>
              <a:t>da gestão e melhoria dos processos de trabalho da Agência</a:t>
            </a:r>
          </a:p>
          <a:p>
            <a:pPr algn="just">
              <a:lnSpc>
                <a:spcPct val="115000"/>
              </a:lnSpc>
              <a:spcBef>
                <a:spcPct val="20000"/>
              </a:spcBef>
              <a:buFont typeface="Wingdings" pitchFamily="2" charset="2"/>
              <a:buChar char="§"/>
            </a:pPr>
            <a:endParaRPr lang="pt-BR" sz="1600" dirty="0" smtClean="0"/>
          </a:p>
          <a:p>
            <a:pPr algn="just">
              <a:lnSpc>
                <a:spcPct val="115000"/>
              </a:lnSpc>
              <a:spcBef>
                <a:spcPct val="20000"/>
              </a:spcBef>
              <a:buFont typeface="Wingdings" pitchFamily="2" charset="2"/>
              <a:buChar char="§"/>
            </a:pPr>
            <a:r>
              <a:rPr lang="pt-BR" sz="1600" dirty="0" smtClean="0"/>
              <a:t>Aproximação </a:t>
            </a:r>
            <a:r>
              <a:rPr lang="pt-BR" sz="1600" dirty="0"/>
              <a:t>dos atores do Sistema Nacional de Vigilância Sanitária</a:t>
            </a:r>
          </a:p>
          <a:p>
            <a:pPr algn="just">
              <a:lnSpc>
                <a:spcPct val="115000"/>
              </a:lnSpc>
              <a:spcBef>
                <a:spcPct val="20000"/>
              </a:spcBef>
              <a:buFont typeface="Wingdings" pitchFamily="2" charset="2"/>
              <a:buChar char="§"/>
            </a:pPr>
            <a:endParaRPr lang="pt-BR" sz="1600" dirty="0" smtClean="0"/>
          </a:p>
          <a:p>
            <a:pPr algn="just">
              <a:lnSpc>
                <a:spcPct val="115000"/>
              </a:lnSpc>
              <a:spcBef>
                <a:spcPct val="20000"/>
              </a:spcBef>
              <a:buFont typeface="Wingdings" pitchFamily="2" charset="2"/>
              <a:buChar char="§"/>
            </a:pPr>
            <a:r>
              <a:rPr lang="pt-BR" sz="1600" dirty="0" smtClean="0"/>
              <a:t>Utilização </a:t>
            </a:r>
            <a:r>
              <a:rPr lang="pt-BR" sz="1600" dirty="0"/>
              <a:t>de inteligência e de parcerias institucionais para execução de ações com eficiência e efetividade </a:t>
            </a:r>
            <a:r>
              <a:rPr lang="pt-BR" sz="1600" dirty="0" smtClean="0"/>
              <a:t>regulatória</a:t>
            </a:r>
            <a:endParaRPr lang="pt-BR" sz="1600" dirty="0"/>
          </a:p>
        </p:txBody>
      </p:sp>
    </p:spTree>
    <p:extLst>
      <p:ext uri="{BB962C8B-B14F-4D97-AF65-F5344CB8AC3E}">
        <p14:creationId xmlns="" xmlns:p14="http://schemas.microsoft.com/office/powerpoint/2010/main" val="201972671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Text Box 3"/>
          <p:cNvSpPr txBox="1">
            <a:spLocks noChangeArrowheads="1"/>
          </p:cNvSpPr>
          <p:nvPr/>
        </p:nvSpPr>
        <p:spPr bwMode="auto">
          <a:xfrm>
            <a:off x="290945" y="1412875"/>
            <a:ext cx="8529527" cy="4955203"/>
          </a:xfrm>
          <a:prstGeom prst="rect">
            <a:avLst/>
          </a:prstGeom>
          <a:ln/>
          <a:ex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marL="342900" indent="-342900" algn="l" defTabSz="449263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49263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49263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 defTabSz="449263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49263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pt-BR" sz="2400" b="1" dirty="0"/>
              <a:t>Ações de destaque do Programa de Melhoria do </a:t>
            </a:r>
          </a:p>
          <a:p>
            <a:pPr algn="ctr"/>
            <a:r>
              <a:rPr lang="pt-BR" sz="2400" b="1" dirty="0"/>
              <a:t>Processo de Regulamentação:</a:t>
            </a:r>
          </a:p>
          <a:p>
            <a:pPr algn="just">
              <a:lnSpc>
                <a:spcPct val="115000"/>
              </a:lnSpc>
              <a:spcBef>
                <a:spcPct val="60000"/>
              </a:spcBef>
              <a:buFontTx/>
              <a:buChar char="•"/>
            </a:pPr>
            <a:r>
              <a:rPr lang="pt-BR" sz="2000" dirty="0" smtClean="0"/>
              <a:t>Agenda </a:t>
            </a:r>
            <a:r>
              <a:rPr lang="pt-BR" sz="2000" dirty="0"/>
              <a:t>Regulatória</a:t>
            </a:r>
          </a:p>
          <a:p>
            <a:pPr algn="just">
              <a:lnSpc>
                <a:spcPct val="115000"/>
              </a:lnSpc>
              <a:spcBef>
                <a:spcPct val="60000"/>
              </a:spcBef>
              <a:buClr>
                <a:srgbClr val="000000"/>
              </a:buClr>
              <a:buFontTx/>
              <a:buChar char="•"/>
            </a:pPr>
            <a:r>
              <a:rPr lang="pt-BR" sz="2000" dirty="0"/>
              <a:t>Guia de Boas Práticas Regulatórias</a:t>
            </a:r>
          </a:p>
          <a:p>
            <a:pPr algn="just">
              <a:lnSpc>
                <a:spcPct val="115000"/>
              </a:lnSpc>
              <a:spcBef>
                <a:spcPct val="60000"/>
              </a:spcBef>
              <a:buClr>
                <a:srgbClr val="000000"/>
              </a:buClr>
              <a:buFontTx/>
              <a:buChar char="•"/>
            </a:pPr>
            <a:r>
              <a:rPr lang="pt-BR" sz="2000" dirty="0"/>
              <a:t>Análise de Impacto Regulatório (AIR)</a:t>
            </a:r>
          </a:p>
          <a:p>
            <a:pPr algn="just">
              <a:lnSpc>
                <a:spcPct val="115000"/>
              </a:lnSpc>
              <a:spcBef>
                <a:spcPct val="60000"/>
              </a:spcBef>
              <a:buClr>
                <a:srgbClr val="000000"/>
              </a:buClr>
              <a:buFontTx/>
              <a:buChar char="•"/>
            </a:pPr>
            <a:r>
              <a:rPr lang="pt-BR" sz="2000" dirty="0"/>
              <a:t>Revisão e consolidação da Legislação Sanitária</a:t>
            </a:r>
          </a:p>
          <a:p>
            <a:pPr algn="just">
              <a:lnSpc>
                <a:spcPct val="115000"/>
              </a:lnSpc>
              <a:spcBef>
                <a:spcPct val="60000"/>
              </a:spcBef>
              <a:buClr>
                <a:srgbClr val="000000"/>
              </a:buClr>
              <a:buFontTx/>
              <a:buChar char="•"/>
            </a:pPr>
            <a:r>
              <a:rPr lang="pt-BR" sz="2000" dirty="0"/>
              <a:t>Fortalecimento da participação social nos processos regulatórios:</a:t>
            </a:r>
          </a:p>
          <a:p>
            <a:pPr lvl="1" algn="just">
              <a:lnSpc>
                <a:spcPct val="115000"/>
              </a:lnSpc>
              <a:spcBef>
                <a:spcPct val="60000"/>
              </a:spcBef>
              <a:buClr>
                <a:srgbClr val="000000"/>
              </a:buClr>
              <a:buFont typeface="Courier New" pitchFamily="49" charset="0"/>
              <a:buChar char="­"/>
            </a:pPr>
            <a:r>
              <a:rPr lang="pt-BR" sz="2000" dirty="0"/>
              <a:t>Parceria com o IDEC</a:t>
            </a:r>
          </a:p>
          <a:p>
            <a:pPr lvl="1" algn="just">
              <a:lnSpc>
                <a:spcPct val="115000"/>
              </a:lnSpc>
              <a:spcBef>
                <a:spcPct val="60000"/>
              </a:spcBef>
              <a:buClr>
                <a:srgbClr val="000000"/>
              </a:buClr>
              <a:buFont typeface="Courier New" pitchFamily="49" charset="0"/>
              <a:buChar char="­"/>
            </a:pPr>
            <a:r>
              <a:rPr lang="pt-BR" sz="2000" dirty="0"/>
              <a:t>Aprimoramento dos mecanismos de consultas e audiências </a:t>
            </a:r>
            <a:r>
              <a:rPr lang="pt-BR" sz="2000" dirty="0" smtClean="0"/>
              <a:t>públicas.</a:t>
            </a:r>
            <a:endParaRPr lang="pt-BR" sz="2000" dirty="0"/>
          </a:p>
        </p:txBody>
      </p:sp>
      <p:sp>
        <p:nvSpPr>
          <p:cNvPr id="135174" name="Rectangle 2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l"/>
            <a:endParaRPr lang="en-US" sz="1600"/>
          </a:p>
        </p:txBody>
      </p:sp>
      <p:sp>
        <p:nvSpPr>
          <p:cNvPr id="135180" name="Text Box 12"/>
          <p:cNvSpPr txBox="1">
            <a:spLocks noChangeArrowheads="1"/>
          </p:cNvSpPr>
          <p:nvPr/>
        </p:nvSpPr>
        <p:spPr bwMode="auto">
          <a:xfrm>
            <a:off x="290945" y="260350"/>
            <a:ext cx="8529527" cy="1079500"/>
          </a:xfrm>
          <a:prstGeom prst="rect">
            <a:avLst/>
          </a:prstGeom>
          <a:ln/>
          <a:ex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pt-BR" sz="3000" b="1" dirty="0">
                <a:ea typeface="ＭＳ Ｐゴシック" pitchFamily="1" charset="-128"/>
              </a:rPr>
              <a:t>EXCELÊNCIA</a:t>
            </a:r>
          </a:p>
          <a:p>
            <a:pPr algn="ctr"/>
            <a:r>
              <a:rPr lang="pt-BR" sz="2600" b="1" dirty="0">
                <a:ea typeface="ＭＳ Ｐゴシック" pitchFamily="1" charset="-128"/>
              </a:rPr>
              <a:t>Regulamentação</a:t>
            </a:r>
          </a:p>
        </p:txBody>
      </p:sp>
    </p:spTree>
    <p:extLst>
      <p:ext uri="{BB962C8B-B14F-4D97-AF65-F5344CB8AC3E}">
        <p14:creationId xmlns="" xmlns:p14="http://schemas.microsoft.com/office/powerpoint/2010/main" val="330974285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850" y="333375"/>
            <a:ext cx="1584325" cy="143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0" y="765175"/>
            <a:ext cx="9144000" cy="287338"/>
          </a:xfrm>
          <a:prstGeom prst="rect">
            <a:avLst/>
          </a:prstGeom>
          <a:gradFill rotWithShape="1">
            <a:gsLst>
              <a:gs pos="0">
                <a:srgbClr val="CCCCFF">
                  <a:alpha val="29999"/>
                </a:srgbClr>
              </a:gs>
              <a:gs pos="100000">
                <a:srgbClr val="5E5E76">
                  <a:alpha val="25998"/>
                </a:srgbClr>
              </a:gs>
            </a:gsLst>
            <a:lin ang="5400000" scaled="1"/>
          </a:gradFill>
          <a:ln w="9525">
            <a:solidFill>
              <a:srgbClr val="CCCC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r"/>
            <a:endParaRPr lang="pt-BR" sz="2000"/>
          </a:p>
        </p:txBody>
      </p:sp>
      <p:sp>
        <p:nvSpPr>
          <p:cNvPr id="13318" name="Text Box 6"/>
          <p:cNvSpPr txBox="1">
            <a:spLocks noChangeArrowheads="1"/>
          </p:cNvSpPr>
          <p:nvPr/>
        </p:nvSpPr>
        <p:spPr bwMode="auto">
          <a:xfrm>
            <a:off x="323528" y="1340768"/>
            <a:ext cx="8424936" cy="507831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defTabSz="449263">
              <a:lnSpc>
                <a:spcPct val="150000"/>
              </a:lnSpc>
            </a:pPr>
            <a:r>
              <a:rPr lang="pt-BR" sz="1800" b="1" u="sng" dirty="0"/>
              <a:t>Portaria MS nº978/08</a:t>
            </a:r>
            <a:r>
              <a:rPr lang="pt-BR" sz="1800" b="1" dirty="0"/>
              <a:t> – Dispõe sobre a lista de produtos estratégicos, no âmbito do SUS, com a finalidade de colaborar com o desenvolvimento do Complexo Industrial da Saúde (</a:t>
            </a:r>
            <a:r>
              <a:rPr lang="pt-BR" sz="1800" b="1" dirty="0" err="1"/>
              <a:t>farmoquímicos</a:t>
            </a:r>
            <a:r>
              <a:rPr lang="pt-BR" sz="1800" b="1" dirty="0"/>
              <a:t>, medicamentos, vacinas e soros, </a:t>
            </a:r>
            <a:r>
              <a:rPr lang="pt-BR" sz="1800" b="1" dirty="0" err="1"/>
              <a:t>hemoderivados</a:t>
            </a:r>
            <a:r>
              <a:rPr lang="pt-BR" sz="1800" b="1" dirty="0"/>
              <a:t>, diagnósticos e equipamentos e materiais de uso em saúde);</a:t>
            </a:r>
          </a:p>
          <a:p>
            <a:pPr algn="just" defTabSz="449263">
              <a:lnSpc>
                <a:spcPct val="150000"/>
              </a:lnSpc>
            </a:pPr>
            <a:r>
              <a:rPr lang="pt-BR" sz="1800" b="1" u="sng" dirty="0" smtClean="0"/>
              <a:t>Portaria </a:t>
            </a:r>
            <a:r>
              <a:rPr lang="pt-BR" sz="1800" b="1" u="sng" dirty="0"/>
              <a:t>MS nº375/08</a:t>
            </a:r>
            <a:r>
              <a:rPr lang="pt-BR" sz="1800" b="1" dirty="0"/>
              <a:t> – Programa de Qualificação, Certificação e outros para área de equipamentos e materiais de uso em saúde (Prevê a ampliação da capacidade laboratorial para a regulação e a normalização de produtos médicos);</a:t>
            </a:r>
          </a:p>
          <a:p>
            <a:pPr algn="just" defTabSz="449263">
              <a:lnSpc>
                <a:spcPct val="150000"/>
              </a:lnSpc>
            </a:pPr>
            <a:r>
              <a:rPr lang="pt-BR" sz="1800" b="1" u="sng" dirty="0" smtClean="0"/>
              <a:t>Decreto </a:t>
            </a:r>
            <a:r>
              <a:rPr lang="pt-BR" sz="1800" b="1" u="sng" dirty="0"/>
              <a:t>de 12 de maio de 2008 - </a:t>
            </a:r>
            <a:r>
              <a:rPr lang="pt-BR" sz="1800" b="1" dirty="0"/>
              <a:t>Cria, no âmbito do Ministério da Saúde, o Grupo Executivo do Complexo Industrial da Saúde - GECIS, e dá outras providências (Participação de representante titular e suplente da </a:t>
            </a:r>
            <a:r>
              <a:rPr lang="pt-BR" sz="1800" b="1" dirty="0" smtClean="0"/>
              <a:t>ANVISA).</a:t>
            </a:r>
            <a:endParaRPr lang="pt-BR" sz="1800" b="1" dirty="0"/>
          </a:p>
        </p:txBody>
      </p:sp>
      <p:sp>
        <p:nvSpPr>
          <p:cNvPr id="13319" name="Text Box 7"/>
          <p:cNvSpPr txBox="1">
            <a:spLocks noChangeArrowheads="1"/>
          </p:cNvSpPr>
          <p:nvPr/>
        </p:nvSpPr>
        <p:spPr bwMode="auto">
          <a:xfrm>
            <a:off x="2484438" y="333375"/>
            <a:ext cx="6264275" cy="830997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>
            <a:spAutoFit/>
          </a:bodyPr>
          <a:lstStyle/>
          <a:p>
            <a:pPr algn="r"/>
            <a:r>
              <a:rPr lang="pt-BR" sz="2400" b="1" dirty="0" smtClean="0"/>
              <a:t>Normas </a:t>
            </a:r>
            <a:r>
              <a:rPr lang="pt-BR" sz="2400" b="1" dirty="0"/>
              <a:t>do Ministério da Saúde sobre o CIS </a:t>
            </a:r>
            <a:r>
              <a:rPr lang="pt-BR" sz="2400" b="1" dirty="0" smtClean="0"/>
              <a:t> e interface </a:t>
            </a:r>
            <a:r>
              <a:rPr lang="pt-BR" sz="2400" b="1" dirty="0"/>
              <a:t>com a </a:t>
            </a:r>
            <a:r>
              <a:rPr lang="pt-BR" sz="2400" b="1" dirty="0" smtClean="0"/>
              <a:t>Anvisa</a:t>
            </a:r>
            <a:endParaRPr lang="pt-BR" sz="2400" b="1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3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33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133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850" y="333375"/>
            <a:ext cx="1584325" cy="143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0" y="765175"/>
            <a:ext cx="9144000" cy="287338"/>
          </a:xfrm>
          <a:prstGeom prst="rect">
            <a:avLst/>
          </a:prstGeom>
          <a:gradFill rotWithShape="1">
            <a:gsLst>
              <a:gs pos="0">
                <a:srgbClr val="CCCCFF">
                  <a:alpha val="29999"/>
                </a:srgbClr>
              </a:gs>
              <a:gs pos="100000">
                <a:srgbClr val="5E5E76">
                  <a:alpha val="25998"/>
                </a:srgbClr>
              </a:gs>
            </a:gsLst>
            <a:lin ang="5400000" scaled="1"/>
          </a:gradFill>
          <a:ln w="9525">
            <a:solidFill>
              <a:srgbClr val="CCCC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r"/>
            <a:endParaRPr lang="pt-BR" sz="2000"/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791200"/>
            <a:ext cx="9144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2" name="Text Box 6"/>
          <p:cNvSpPr txBox="1">
            <a:spLocks noChangeArrowheads="1"/>
          </p:cNvSpPr>
          <p:nvPr/>
        </p:nvSpPr>
        <p:spPr bwMode="auto">
          <a:xfrm>
            <a:off x="323851" y="1484784"/>
            <a:ext cx="8543058" cy="489654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headEnd/>
            <a:tailEnd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 defTabSz="449263">
              <a:buFontTx/>
              <a:buChar char="•"/>
            </a:pPr>
            <a:r>
              <a:rPr lang="pt-BR" sz="2200" b="1" dirty="0">
                <a:solidFill>
                  <a:schemeClr val="tx1"/>
                </a:solidFill>
              </a:rPr>
              <a:t> Contribuir para a redução da dependência tecnológica do país, para o aumento do acesso a produtos para a saúde e medicamentos e para o atendimento às necessidades epidemiológicas do SUS; </a:t>
            </a:r>
          </a:p>
          <a:p>
            <a:pPr algn="just" defTabSz="449263"/>
            <a:endParaRPr lang="pt-BR" sz="2200" dirty="0">
              <a:solidFill>
                <a:schemeClr val="tx1"/>
              </a:solidFill>
            </a:endParaRPr>
          </a:p>
          <a:p>
            <a:pPr algn="just" defTabSz="449263">
              <a:buFontTx/>
              <a:buChar char="•"/>
            </a:pPr>
            <a:r>
              <a:rPr lang="pt-BR" sz="2200" dirty="0">
                <a:solidFill>
                  <a:schemeClr val="tx1"/>
                </a:solidFill>
              </a:rPr>
              <a:t> Desenvolver a competência de indução que a </a:t>
            </a:r>
            <a:r>
              <a:rPr lang="pt-BR" sz="2200" dirty="0" err="1">
                <a:solidFill>
                  <a:schemeClr val="tx1"/>
                </a:solidFill>
              </a:rPr>
              <a:t>Anvisa</a:t>
            </a:r>
            <a:r>
              <a:rPr lang="pt-BR" sz="2200" dirty="0">
                <a:solidFill>
                  <a:schemeClr val="tx1"/>
                </a:solidFill>
              </a:rPr>
              <a:t> tem dentro de sua atividade de regulação;</a:t>
            </a:r>
          </a:p>
          <a:p>
            <a:pPr algn="just" defTabSz="449263"/>
            <a:endParaRPr lang="pt-BR" sz="2200" dirty="0">
              <a:solidFill>
                <a:schemeClr val="tx1"/>
              </a:solidFill>
            </a:endParaRPr>
          </a:p>
          <a:p>
            <a:pPr algn="just" defTabSz="449263">
              <a:buFontTx/>
              <a:buChar char="•"/>
            </a:pPr>
            <a:r>
              <a:rPr lang="pt-BR" sz="2200" dirty="0">
                <a:solidFill>
                  <a:schemeClr val="tx1"/>
                </a:solidFill>
              </a:rPr>
              <a:t> </a:t>
            </a:r>
            <a:r>
              <a:rPr lang="pt-BR" sz="2200" b="1" dirty="0">
                <a:solidFill>
                  <a:schemeClr val="tx1"/>
                </a:solidFill>
              </a:rPr>
              <a:t>Promover a capacitação sobre as tecnologias emergentes que deverão ser reguladas;</a:t>
            </a:r>
          </a:p>
          <a:p>
            <a:pPr algn="just" defTabSz="449263">
              <a:buFontTx/>
              <a:buChar char="•"/>
            </a:pPr>
            <a:endParaRPr lang="pt-BR" sz="2200" dirty="0">
              <a:solidFill>
                <a:schemeClr val="tx1"/>
              </a:solidFill>
            </a:endParaRPr>
          </a:p>
          <a:p>
            <a:pPr algn="just" defTabSz="449263">
              <a:buFontTx/>
              <a:buChar char="•"/>
            </a:pPr>
            <a:r>
              <a:rPr lang="pt-BR" sz="2200" dirty="0">
                <a:solidFill>
                  <a:schemeClr val="tx1"/>
                </a:solidFill>
              </a:rPr>
              <a:t> Promover iniciativas de estímulo à produção local de produtos para a saúde, medicamentos e insumos que atendam às necessidades do SUS.</a:t>
            </a:r>
          </a:p>
        </p:txBody>
      </p:sp>
      <p:sp>
        <p:nvSpPr>
          <p:cNvPr id="9223" name="Text Box 7"/>
          <p:cNvSpPr txBox="1">
            <a:spLocks noChangeArrowheads="1"/>
          </p:cNvSpPr>
          <p:nvPr/>
        </p:nvSpPr>
        <p:spPr bwMode="auto">
          <a:xfrm>
            <a:off x="2484438" y="333375"/>
            <a:ext cx="6382471" cy="83099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/>
            <a:r>
              <a:rPr lang="pt-BR" sz="2400" b="1" dirty="0" smtClean="0"/>
              <a:t>O </a:t>
            </a:r>
            <a:r>
              <a:rPr lang="pt-BR" sz="2400" b="1" dirty="0"/>
              <a:t>Complexo Industrial da Saúde (CIS) </a:t>
            </a:r>
          </a:p>
          <a:p>
            <a:pPr algn="r"/>
            <a:r>
              <a:rPr lang="pt-BR" sz="2400" b="1" dirty="0"/>
              <a:t>Desafios para a Anvisa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92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92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92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92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92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2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1000"/>
                                        <p:tgtEl>
                                          <p:spTgt spid="92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92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92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2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260648"/>
            <a:ext cx="1584325" cy="143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0" y="765175"/>
            <a:ext cx="9144000" cy="287338"/>
          </a:xfrm>
          <a:prstGeom prst="rect">
            <a:avLst/>
          </a:prstGeom>
          <a:gradFill rotWithShape="1">
            <a:gsLst>
              <a:gs pos="0">
                <a:srgbClr val="CCCCFF">
                  <a:alpha val="29999"/>
                </a:srgbClr>
              </a:gs>
              <a:gs pos="100000">
                <a:srgbClr val="5E5E76">
                  <a:alpha val="25998"/>
                </a:srgbClr>
              </a:gs>
            </a:gsLst>
            <a:lin ang="5400000" scaled="1"/>
          </a:gradFill>
          <a:ln w="9525">
            <a:solidFill>
              <a:srgbClr val="CCCC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r"/>
            <a:endParaRPr lang="pt-BR" sz="2000"/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791200"/>
            <a:ext cx="9144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6" name="Text Box 6"/>
          <p:cNvSpPr txBox="1">
            <a:spLocks noChangeArrowheads="1"/>
          </p:cNvSpPr>
          <p:nvPr/>
        </p:nvSpPr>
        <p:spPr bwMode="auto">
          <a:xfrm>
            <a:off x="323528" y="1293556"/>
            <a:ext cx="8598799" cy="452431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 defTabSz="449263">
              <a:lnSpc>
                <a:spcPct val="150000"/>
              </a:lnSpc>
              <a:buFontTx/>
              <a:buChar char="•"/>
            </a:pPr>
            <a:r>
              <a:rPr lang="pt-BR" sz="2200" b="1" dirty="0"/>
              <a:t> Estimular a inovação e a pesquisa das indústrias da saúde no desenvolvimento de novas tecnologias que atendam às necessidades de saúde do país;</a:t>
            </a:r>
          </a:p>
          <a:p>
            <a:pPr algn="just" defTabSz="449263">
              <a:lnSpc>
                <a:spcPct val="150000"/>
              </a:lnSpc>
            </a:pPr>
            <a:endParaRPr lang="pt-BR" sz="800" dirty="0"/>
          </a:p>
          <a:p>
            <a:pPr algn="just" defTabSz="449263">
              <a:lnSpc>
                <a:spcPct val="150000"/>
              </a:lnSpc>
              <a:buFontTx/>
              <a:buChar char="•"/>
            </a:pPr>
            <a:r>
              <a:rPr lang="pt-BR" sz="2200" dirty="0"/>
              <a:t> Contribuir nas iniciativas de integração entre a academia e o setor produtivo para o desenvolvimento de novas tecnologias;</a:t>
            </a:r>
          </a:p>
          <a:p>
            <a:pPr algn="just" defTabSz="449263">
              <a:lnSpc>
                <a:spcPct val="150000"/>
              </a:lnSpc>
            </a:pPr>
            <a:endParaRPr lang="pt-BR" sz="800" dirty="0"/>
          </a:p>
          <a:p>
            <a:pPr algn="just" defTabSz="449263">
              <a:lnSpc>
                <a:spcPct val="150000"/>
              </a:lnSpc>
              <a:buFontTx/>
              <a:buChar char="•"/>
            </a:pPr>
            <a:r>
              <a:rPr lang="pt-BR" sz="2200" dirty="0"/>
              <a:t> Fortalecer a cooperação com órgãos de fomento a partir da identificação das necessidades de capacitação tecnológica para a regulação</a:t>
            </a:r>
            <a:r>
              <a:rPr lang="pt-BR" sz="2200" dirty="0" smtClean="0"/>
              <a:t>.</a:t>
            </a:r>
            <a:endParaRPr lang="pt-BR" sz="2200" dirty="0"/>
          </a:p>
        </p:txBody>
      </p:sp>
      <p:sp>
        <p:nvSpPr>
          <p:cNvPr id="10247" name="Text Box 7"/>
          <p:cNvSpPr txBox="1">
            <a:spLocks noChangeArrowheads="1"/>
          </p:cNvSpPr>
          <p:nvPr/>
        </p:nvSpPr>
        <p:spPr bwMode="auto">
          <a:xfrm>
            <a:off x="2484438" y="333375"/>
            <a:ext cx="6437889" cy="83099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rgbClr val="92D05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pt-BR" sz="2400" b="1" dirty="0" smtClean="0"/>
              <a:t>O </a:t>
            </a:r>
            <a:r>
              <a:rPr lang="pt-BR" sz="2400" b="1" dirty="0"/>
              <a:t>Complexo Industrial da Saúde </a:t>
            </a:r>
          </a:p>
          <a:p>
            <a:pPr algn="r"/>
            <a:r>
              <a:rPr lang="pt-BR" sz="2400" b="1" dirty="0"/>
              <a:t>Desafios para a </a:t>
            </a:r>
            <a:r>
              <a:rPr lang="pt-BR" sz="2400" b="1" dirty="0" smtClean="0"/>
              <a:t>Anvisa</a:t>
            </a:r>
            <a:endParaRPr lang="pt-BR" sz="2400" b="1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2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02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02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88640"/>
            <a:ext cx="1584325" cy="143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0" y="765175"/>
            <a:ext cx="9144000" cy="287338"/>
          </a:xfrm>
          <a:prstGeom prst="rect">
            <a:avLst/>
          </a:prstGeom>
          <a:gradFill rotWithShape="1">
            <a:gsLst>
              <a:gs pos="0">
                <a:srgbClr val="CCCCFF">
                  <a:alpha val="29999"/>
                </a:srgbClr>
              </a:gs>
              <a:gs pos="100000">
                <a:srgbClr val="5E5E76">
                  <a:alpha val="25998"/>
                </a:srgbClr>
              </a:gs>
            </a:gsLst>
            <a:lin ang="5400000" scaled="1"/>
          </a:gradFill>
          <a:ln w="9525">
            <a:solidFill>
              <a:srgbClr val="CCCC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r"/>
            <a:endParaRPr lang="pt-BR" sz="2000"/>
          </a:p>
        </p:txBody>
      </p:sp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791200"/>
            <a:ext cx="9144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70" name="Text Box 6"/>
          <p:cNvSpPr txBox="1">
            <a:spLocks noChangeArrowheads="1"/>
          </p:cNvSpPr>
          <p:nvPr/>
        </p:nvSpPr>
        <p:spPr bwMode="auto">
          <a:xfrm>
            <a:off x="323528" y="1225688"/>
            <a:ext cx="8640959" cy="4832092"/>
          </a:xfrm>
          <a:prstGeom prst="rect">
            <a:avLst/>
          </a:prstGeom>
          <a:solidFill>
            <a:schemeClr val="bg2"/>
          </a:solidFill>
          <a:ln w="9525" algn="ctr">
            <a:solidFill>
              <a:schemeClr val="tx2">
                <a:lumMod val="75000"/>
              </a:schemeClr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 defTabSz="449263">
              <a:buFontTx/>
              <a:buChar char="•"/>
            </a:pPr>
            <a:r>
              <a:rPr lang="pt-BR" sz="2000" dirty="0"/>
              <a:t> </a:t>
            </a:r>
            <a:r>
              <a:rPr lang="pt-BR" sz="2200" b="1" dirty="0"/>
              <a:t>Simplificação do registro de kits de diagnóstico </a:t>
            </a:r>
            <a:r>
              <a:rPr lang="pt-BR" sz="2200" b="1" i="1" dirty="0"/>
              <a:t>in </a:t>
            </a:r>
            <a:r>
              <a:rPr lang="pt-BR" sz="2200" b="1" i="1" dirty="0" err="1"/>
              <a:t>vitro</a:t>
            </a:r>
            <a:r>
              <a:rPr lang="pt-BR" sz="2200" b="1" i="1" dirty="0"/>
              <a:t>;</a:t>
            </a:r>
          </a:p>
          <a:p>
            <a:pPr algn="just" defTabSz="449263"/>
            <a:endParaRPr lang="pt-BR" sz="2200" dirty="0"/>
          </a:p>
          <a:p>
            <a:pPr algn="just" defTabSz="449263">
              <a:buFontTx/>
              <a:buChar char="•"/>
            </a:pPr>
            <a:r>
              <a:rPr lang="pt-BR" sz="2200" dirty="0"/>
              <a:t> </a:t>
            </a:r>
            <a:r>
              <a:rPr lang="pt-BR" sz="2200" b="1" dirty="0"/>
              <a:t>Racionalização de procedimentos para materiais e equipamentos médicos;</a:t>
            </a:r>
          </a:p>
          <a:p>
            <a:pPr algn="just" defTabSz="449263">
              <a:buFontTx/>
              <a:buChar char="•"/>
            </a:pPr>
            <a:endParaRPr lang="pt-BR" sz="2200" dirty="0"/>
          </a:p>
          <a:p>
            <a:pPr algn="just" defTabSz="449263">
              <a:buFontTx/>
              <a:buChar char="•"/>
            </a:pPr>
            <a:r>
              <a:rPr lang="pt-BR" sz="2200" dirty="0"/>
              <a:t> </a:t>
            </a:r>
            <a:r>
              <a:rPr lang="pt-BR" sz="2200" b="1" dirty="0"/>
              <a:t>RDC nº 27/08 – dispensa a obrigatoriedade de registro de produtos para a saúde fabricados no Brasil e destinados exclusivamente à exportação; </a:t>
            </a:r>
          </a:p>
          <a:p>
            <a:pPr algn="just" defTabSz="449263">
              <a:buFontTx/>
              <a:buChar char="•"/>
            </a:pPr>
            <a:endParaRPr lang="pt-BR" sz="2200" dirty="0"/>
          </a:p>
          <a:p>
            <a:pPr algn="just" defTabSz="449263">
              <a:buFontTx/>
              <a:buChar char="•"/>
            </a:pPr>
            <a:r>
              <a:rPr lang="pt-BR" sz="2200" dirty="0"/>
              <a:t> </a:t>
            </a:r>
            <a:r>
              <a:rPr lang="pt-BR" sz="2200" b="1" dirty="0"/>
              <a:t>Atualização das regras para avaliação da qualidade de preservativos masculinos de acordo com </a:t>
            </a:r>
            <a:r>
              <a:rPr lang="pt-BR" sz="2200" b="1" dirty="0" err="1"/>
              <a:t>Mercosul</a:t>
            </a:r>
            <a:r>
              <a:rPr lang="pt-BR" sz="2200" b="1" dirty="0"/>
              <a:t>;  </a:t>
            </a:r>
          </a:p>
          <a:p>
            <a:pPr algn="just" defTabSz="449263">
              <a:buFontTx/>
              <a:buChar char="•"/>
            </a:pPr>
            <a:endParaRPr lang="pt-BR" sz="2200" dirty="0"/>
          </a:p>
          <a:p>
            <a:pPr algn="just" defTabSz="449263">
              <a:buFontTx/>
              <a:buChar char="•"/>
            </a:pPr>
            <a:r>
              <a:rPr lang="pt-BR" sz="2200" dirty="0"/>
              <a:t> </a:t>
            </a:r>
            <a:r>
              <a:rPr lang="pt-BR" sz="2200" b="1" dirty="0"/>
              <a:t>Desenvolvimento do Programa de Melhoria do Processo de Regulamentação</a:t>
            </a:r>
            <a:r>
              <a:rPr lang="pt-BR" sz="2200" b="1" dirty="0" smtClean="0"/>
              <a:t>.</a:t>
            </a:r>
            <a:endParaRPr lang="pt-BR" sz="2200" b="1" dirty="0"/>
          </a:p>
        </p:txBody>
      </p:sp>
      <p:sp>
        <p:nvSpPr>
          <p:cNvPr id="11271" name="Text Box 7"/>
          <p:cNvSpPr txBox="1">
            <a:spLocks noChangeArrowheads="1"/>
          </p:cNvSpPr>
          <p:nvPr/>
        </p:nvSpPr>
        <p:spPr bwMode="auto">
          <a:xfrm>
            <a:off x="1763688" y="333375"/>
            <a:ext cx="7200799" cy="83099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/>
            <a:r>
              <a:rPr lang="pt-BR" sz="2400" b="1" dirty="0" smtClean="0"/>
              <a:t>Atividades </a:t>
            </a:r>
            <a:r>
              <a:rPr lang="pt-BR" sz="2400" b="1" dirty="0"/>
              <a:t>da Anvisa relacionadas ao desenvolvimento </a:t>
            </a:r>
            <a:r>
              <a:rPr lang="pt-BR" sz="2400" b="1" dirty="0" smtClean="0"/>
              <a:t>do  </a:t>
            </a:r>
            <a:r>
              <a:rPr lang="pt-BR" sz="2400" b="1" dirty="0"/>
              <a:t>CIS – Produtos para a Saúde 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12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12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12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127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127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850" y="333375"/>
            <a:ext cx="1584325" cy="143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0" y="765175"/>
            <a:ext cx="9144000" cy="287338"/>
          </a:xfrm>
          <a:prstGeom prst="rect">
            <a:avLst/>
          </a:prstGeom>
          <a:gradFill rotWithShape="1">
            <a:gsLst>
              <a:gs pos="0">
                <a:srgbClr val="CCCCFF">
                  <a:alpha val="29999"/>
                </a:srgbClr>
              </a:gs>
              <a:gs pos="100000">
                <a:srgbClr val="5E5E76">
                  <a:alpha val="25998"/>
                </a:srgbClr>
              </a:gs>
            </a:gsLst>
            <a:lin ang="5400000" scaled="1"/>
          </a:gradFill>
          <a:ln w="9525">
            <a:solidFill>
              <a:srgbClr val="CCCC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r"/>
            <a:endParaRPr lang="pt-BR" sz="2000"/>
          </a:p>
        </p:txBody>
      </p:sp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791200"/>
            <a:ext cx="9144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4" name="Text Box 6"/>
          <p:cNvSpPr txBox="1">
            <a:spLocks noChangeArrowheads="1"/>
          </p:cNvSpPr>
          <p:nvPr/>
        </p:nvSpPr>
        <p:spPr bwMode="auto">
          <a:xfrm>
            <a:off x="500063" y="1885950"/>
            <a:ext cx="8072437" cy="13112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defTabSz="449263"/>
            <a:endParaRPr lang="pt-BR" sz="2000"/>
          </a:p>
          <a:p>
            <a:pPr algn="just" defTabSz="449263"/>
            <a:endParaRPr lang="pt-BR" sz="2000"/>
          </a:p>
          <a:p>
            <a:pPr defTabSz="449263"/>
            <a:endParaRPr lang="pt-BR" sz="2000">
              <a:solidFill>
                <a:srgbClr val="FF0000"/>
              </a:solidFill>
            </a:endParaRPr>
          </a:p>
          <a:p>
            <a:pPr defTabSz="449263"/>
            <a:endParaRPr lang="pt-BR" sz="2000">
              <a:solidFill>
                <a:srgbClr val="FF0000"/>
              </a:solidFill>
            </a:endParaRPr>
          </a:p>
        </p:txBody>
      </p:sp>
      <p:sp>
        <p:nvSpPr>
          <p:cNvPr id="12295" name="Text Box 7"/>
          <p:cNvSpPr txBox="1">
            <a:spLocks noChangeArrowheads="1"/>
          </p:cNvSpPr>
          <p:nvPr/>
        </p:nvSpPr>
        <p:spPr bwMode="auto">
          <a:xfrm>
            <a:off x="1187624" y="332656"/>
            <a:ext cx="7706994" cy="83099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pt-BR" sz="2400" b="1" dirty="0" smtClean="0"/>
              <a:t>Atividades </a:t>
            </a:r>
            <a:r>
              <a:rPr lang="pt-BR" sz="2400" b="1" dirty="0"/>
              <a:t>da Anvisa relacionadas ao </a:t>
            </a:r>
            <a:r>
              <a:rPr lang="pt-BR" sz="2400" b="1" dirty="0" smtClean="0"/>
              <a:t>desenvolvimento </a:t>
            </a:r>
            <a:r>
              <a:rPr lang="pt-BR" sz="2400" b="1" dirty="0"/>
              <a:t>do </a:t>
            </a:r>
            <a:r>
              <a:rPr lang="pt-BR" sz="2400" b="1" dirty="0" smtClean="0"/>
              <a:t> CIS </a:t>
            </a:r>
            <a:r>
              <a:rPr lang="pt-BR" sz="2400" b="1" dirty="0"/>
              <a:t>– Produtos para a Saúde </a:t>
            </a:r>
          </a:p>
        </p:txBody>
      </p:sp>
      <p:sp>
        <p:nvSpPr>
          <p:cNvPr id="12298" name="Text Box 6"/>
          <p:cNvSpPr txBox="1">
            <a:spLocks noChangeArrowheads="1"/>
          </p:cNvSpPr>
          <p:nvPr/>
        </p:nvSpPr>
        <p:spPr bwMode="auto">
          <a:xfrm>
            <a:off x="323850" y="1556792"/>
            <a:ext cx="8570768" cy="42011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 algn="ctr">
            <a:solidFill>
              <a:schemeClr val="tx2">
                <a:lumMod val="75000"/>
              </a:schemeClr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 defTabSz="449263">
              <a:lnSpc>
                <a:spcPct val="150000"/>
              </a:lnSpc>
              <a:buFontTx/>
              <a:buChar char="•"/>
            </a:pPr>
            <a:r>
              <a:rPr lang="pt-BR" sz="2000" dirty="0"/>
              <a:t> </a:t>
            </a:r>
            <a:r>
              <a:rPr lang="pt-BR" sz="2200" b="1" dirty="0"/>
              <a:t>Certificação de luvas cirúrgicas e procedimentos;</a:t>
            </a:r>
          </a:p>
          <a:p>
            <a:pPr algn="just" defTabSz="449263">
              <a:lnSpc>
                <a:spcPct val="150000"/>
              </a:lnSpc>
              <a:buFontTx/>
              <a:buChar char="•"/>
            </a:pPr>
            <a:endParaRPr lang="pt-BR" sz="800" dirty="0"/>
          </a:p>
          <a:p>
            <a:pPr algn="just" defTabSz="449263">
              <a:lnSpc>
                <a:spcPct val="150000"/>
              </a:lnSpc>
              <a:buFontTx/>
              <a:buChar char="•"/>
            </a:pPr>
            <a:r>
              <a:rPr lang="pt-BR" sz="2200" dirty="0"/>
              <a:t> </a:t>
            </a:r>
            <a:r>
              <a:rPr lang="pt-BR" sz="2200" b="1" dirty="0"/>
              <a:t>Atualização da RDC nº 260/02 – procedimento simplificado (cadastro) para produtos de baixo risco;  </a:t>
            </a:r>
          </a:p>
          <a:p>
            <a:pPr algn="just" defTabSz="449263">
              <a:lnSpc>
                <a:spcPct val="150000"/>
              </a:lnSpc>
              <a:buFontTx/>
              <a:buChar char="•"/>
            </a:pPr>
            <a:endParaRPr lang="pt-BR" sz="800" dirty="0"/>
          </a:p>
          <a:p>
            <a:pPr algn="just" defTabSz="449263">
              <a:lnSpc>
                <a:spcPct val="150000"/>
              </a:lnSpc>
              <a:buFontTx/>
              <a:buChar char="•"/>
            </a:pPr>
            <a:r>
              <a:rPr lang="pt-BR" sz="2200" dirty="0"/>
              <a:t> </a:t>
            </a:r>
            <a:r>
              <a:rPr lang="pt-BR" sz="2200" b="1" dirty="0"/>
              <a:t>Compatibilização da Certificação de Boas Práticas de Fabricação com as classes de risco;</a:t>
            </a:r>
          </a:p>
          <a:p>
            <a:pPr algn="just" defTabSz="449263">
              <a:lnSpc>
                <a:spcPct val="150000"/>
              </a:lnSpc>
              <a:buFontTx/>
              <a:buChar char="•"/>
            </a:pPr>
            <a:endParaRPr lang="pt-BR" sz="800" dirty="0"/>
          </a:p>
          <a:p>
            <a:pPr algn="just" defTabSz="449263">
              <a:lnSpc>
                <a:spcPct val="150000"/>
              </a:lnSpc>
              <a:buFontTx/>
              <a:buChar char="•"/>
            </a:pPr>
            <a:r>
              <a:rPr lang="pt-BR" sz="2200" dirty="0"/>
              <a:t> </a:t>
            </a:r>
            <a:r>
              <a:rPr lang="pt-BR" sz="2200" b="1" dirty="0"/>
              <a:t>Inspeção das plantas de próteses articuladas no exterior que exportam para o Brasil. 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22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22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22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229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850" y="333375"/>
            <a:ext cx="1584325" cy="143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0" y="765175"/>
            <a:ext cx="9144000" cy="287338"/>
          </a:xfrm>
          <a:prstGeom prst="rect">
            <a:avLst/>
          </a:prstGeom>
          <a:gradFill rotWithShape="1">
            <a:gsLst>
              <a:gs pos="0">
                <a:srgbClr val="CCCCFF">
                  <a:alpha val="29999"/>
                </a:srgbClr>
              </a:gs>
              <a:gs pos="100000">
                <a:srgbClr val="5E5E76">
                  <a:alpha val="25998"/>
                </a:srgbClr>
              </a:gs>
            </a:gsLst>
            <a:lin ang="5400000" scaled="1"/>
          </a:gradFill>
          <a:ln w="9525">
            <a:solidFill>
              <a:srgbClr val="CCCC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r"/>
            <a:endParaRPr lang="pt-BR" sz="2000"/>
          </a:p>
        </p:txBody>
      </p:sp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791200"/>
            <a:ext cx="9144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2" name="Text Box 6"/>
          <p:cNvSpPr txBox="1">
            <a:spLocks noChangeArrowheads="1"/>
          </p:cNvSpPr>
          <p:nvPr/>
        </p:nvSpPr>
        <p:spPr bwMode="auto">
          <a:xfrm>
            <a:off x="323850" y="1588655"/>
            <a:ext cx="8390659" cy="4154984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algn="ctr">
            <a:solidFill>
              <a:schemeClr val="tx2">
                <a:lumMod val="75000"/>
              </a:schemeClr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 defTabSz="449263">
              <a:buFontTx/>
              <a:buChar char="•"/>
            </a:pPr>
            <a:r>
              <a:rPr lang="pt-BR" sz="2200" dirty="0"/>
              <a:t> </a:t>
            </a:r>
            <a:r>
              <a:rPr lang="pt-BR" sz="2200" b="1" dirty="0"/>
              <a:t>Parceria com </a:t>
            </a:r>
            <a:r>
              <a:rPr lang="pt-BR" sz="2200" b="1" dirty="0" err="1"/>
              <a:t>Sibratec</a:t>
            </a:r>
            <a:r>
              <a:rPr lang="pt-BR" sz="2200" b="1" dirty="0"/>
              <a:t>/MCT – apoiar o fortalecimento e adequação da rede de Laboratórios de Saúde Pública para capacitá-los para a realização de análise de produtos para a saúde; </a:t>
            </a:r>
          </a:p>
          <a:p>
            <a:pPr algn="just" defTabSz="449263">
              <a:buFontTx/>
              <a:buChar char="•"/>
            </a:pPr>
            <a:endParaRPr lang="pt-BR" sz="2200" dirty="0"/>
          </a:p>
          <a:p>
            <a:pPr algn="just" defTabSz="449263">
              <a:buFontTx/>
              <a:buChar char="•"/>
            </a:pPr>
            <a:r>
              <a:rPr lang="pt-BR" sz="2200" dirty="0"/>
              <a:t> Participação em outros Programas que possuem ações sobre o Complexo Industrial da Saúde: Programa Mais Saúde, PAC da Inovação, Fórum de Competitividade;</a:t>
            </a:r>
          </a:p>
          <a:p>
            <a:pPr algn="just" defTabSz="449263">
              <a:buFontTx/>
              <a:buChar char="•"/>
            </a:pPr>
            <a:endParaRPr lang="pt-BR" sz="2200" dirty="0"/>
          </a:p>
          <a:p>
            <a:pPr algn="just" defTabSz="449263">
              <a:buFontTx/>
              <a:buChar char="•"/>
            </a:pPr>
            <a:r>
              <a:rPr lang="pt-BR" sz="2200" dirty="0"/>
              <a:t> </a:t>
            </a:r>
            <a:r>
              <a:rPr lang="pt-BR" sz="2200" b="1" dirty="0"/>
              <a:t>Cooperação com outras agências reguladoras no </a:t>
            </a:r>
            <a:r>
              <a:rPr lang="pt-BR" sz="2200" b="1" dirty="0" smtClean="0"/>
              <a:t>Mundo.</a:t>
            </a:r>
          </a:p>
          <a:p>
            <a:pPr algn="just" defTabSz="449263">
              <a:buFontTx/>
              <a:buChar char="•"/>
            </a:pPr>
            <a:endParaRPr lang="pt-BR" sz="2200" b="1" dirty="0"/>
          </a:p>
          <a:p>
            <a:pPr algn="just" defTabSz="449263">
              <a:buFontTx/>
              <a:buChar char="•"/>
            </a:pPr>
            <a:r>
              <a:rPr lang="pt-BR" sz="2200" b="1" dirty="0" smtClean="0"/>
              <a:t> Parceria com INMETRO</a:t>
            </a:r>
          </a:p>
          <a:p>
            <a:pPr algn="just" defTabSz="449263">
              <a:buFontTx/>
              <a:buChar char="•"/>
            </a:pPr>
            <a:endParaRPr lang="pt-BR" sz="2200" b="1" dirty="0" smtClean="0"/>
          </a:p>
        </p:txBody>
      </p:sp>
      <p:sp>
        <p:nvSpPr>
          <p:cNvPr id="14343" name="Text Box 7"/>
          <p:cNvSpPr txBox="1">
            <a:spLocks noChangeArrowheads="1"/>
          </p:cNvSpPr>
          <p:nvPr/>
        </p:nvSpPr>
        <p:spPr bwMode="auto">
          <a:xfrm>
            <a:off x="1403648" y="333375"/>
            <a:ext cx="7345065" cy="83099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/>
            <a:r>
              <a:rPr lang="pt-BR" sz="2400" b="1" dirty="0" smtClean="0"/>
              <a:t>Atividades </a:t>
            </a:r>
            <a:r>
              <a:rPr lang="pt-BR" sz="2400" b="1" dirty="0"/>
              <a:t>da Anvisa relacionadas ao desenvolvimento </a:t>
            </a:r>
            <a:r>
              <a:rPr lang="pt-BR" sz="2400" b="1" dirty="0" smtClean="0"/>
              <a:t>do  </a:t>
            </a:r>
            <a:r>
              <a:rPr lang="pt-BR" sz="2400" b="1" dirty="0"/>
              <a:t>CIS – Produtos </a:t>
            </a:r>
            <a:r>
              <a:rPr lang="pt-BR" sz="2400" b="1" dirty="0" smtClean="0"/>
              <a:t>para a Saúde</a:t>
            </a:r>
            <a:endParaRPr lang="pt-BR" sz="2400" b="1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43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43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434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143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143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143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3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333375"/>
            <a:ext cx="1584325" cy="143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0" y="765175"/>
            <a:ext cx="9144000" cy="287338"/>
          </a:xfrm>
          <a:prstGeom prst="rect">
            <a:avLst/>
          </a:prstGeom>
          <a:gradFill rotWithShape="1">
            <a:gsLst>
              <a:gs pos="0">
                <a:srgbClr val="CCCCFF">
                  <a:alpha val="29999"/>
                </a:srgbClr>
              </a:gs>
              <a:gs pos="100000">
                <a:srgbClr val="5E5E76">
                  <a:alpha val="25998"/>
                </a:srgbClr>
              </a:gs>
            </a:gsLst>
            <a:lin ang="5400000" scaled="1"/>
          </a:gradFill>
          <a:ln w="9525">
            <a:solidFill>
              <a:srgbClr val="CCCC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r"/>
            <a:endParaRPr lang="pt-BR" sz="200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791200"/>
            <a:ext cx="9144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tângulo 4"/>
          <p:cNvSpPr/>
          <p:nvPr/>
        </p:nvSpPr>
        <p:spPr>
          <a:xfrm>
            <a:off x="323528" y="1231973"/>
            <a:ext cx="8640960" cy="475514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pt-BR" sz="2200" dirty="0" smtClean="0">
                <a:solidFill>
                  <a:srgbClr val="FF0000"/>
                </a:solidFill>
                <a:latin typeface="+mj-lt"/>
              </a:rPr>
              <a:t> </a:t>
            </a:r>
            <a:r>
              <a:rPr lang="pt-BR" sz="2200" b="1" dirty="0" smtClean="0">
                <a:solidFill>
                  <a:srgbClr val="FF0000"/>
                </a:solidFill>
                <a:latin typeface="+mj-lt"/>
              </a:rPr>
              <a:t>Estabelecer documentos unificados e com conteúdo consolidado - </a:t>
            </a:r>
            <a:r>
              <a:rPr lang="pt-BR" sz="2200" b="1" dirty="0" smtClean="0">
                <a:solidFill>
                  <a:srgbClr val="FF0000"/>
                </a:solidFill>
                <a:latin typeface="+mj-lt"/>
                <a:ea typeface="Verdana" pitchFamily="34" charset="0"/>
                <a:cs typeface="Verdana" pitchFamily="34" charset="0"/>
              </a:rPr>
              <a:t>Implantação harmonizada de ficha técnica de produtos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pt-BR" sz="2200" b="1" dirty="0" smtClean="0">
                <a:solidFill>
                  <a:srgbClr val="FF0000"/>
                </a:solidFill>
                <a:latin typeface="+mj-lt"/>
                <a:ea typeface="Verdana" pitchFamily="34" charset="0"/>
                <a:cs typeface="Verdana" pitchFamily="34" charset="0"/>
              </a:rPr>
              <a:t> Implementação do Registro Eletrônico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pt-BR" sz="2200" b="1" dirty="0" smtClean="0">
                <a:solidFill>
                  <a:srgbClr val="FF0000"/>
                </a:solidFill>
                <a:latin typeface="+mj-lt"/>
                <a:ea typeface="Verdana" pitchFamily="34" charset="0"/>
                <a:cs typeface="Verdana" pitchFamily="34" charset="0"/>
              </a:rPr>
              <a:t> Implantação harmonizada de ficha técnica de produtos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pt-BR" sz="2200" b="1" dirty="0" smtClean="0">
                <a:solidFill>
                  <a:srgbClr val="FF0000"/>
                </a:solidFill>
                <a:latin typeface="+mj-lt"/>
              </a:rPr>
              <a:t> Ampliar a  cooperação com profissionais que utilizam os produtos para a saúde;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pt-BR" sz="2200" b="1" dirty="0" smtClean="0">
                <a:solidFill>
                  <a:srgbClr val="FF0000"/>
                </a:solidFill>
                <a:latin typeface="+mj-lt"/>
              </a:rPr>
              <a:t> Organismos certificadores (</a:t>
            </a:r>
            <a:r>
              <a:rPr lang="pt-BR" sz="2200" b="1" dirty="0" err="1" smtClean="0">
                <a:solidFill>
                  <a:srgbClr val="FF0000"/>
                </a:solidFill>
                <a:latin typeface="+mj-lt"/>
              </a:rPr>
              <a:t>OCPs</a:t>
            </a:r>
            <a:r>
              <a:rPr lang="pt-BR" sz="2200" b="1" dirty="0" smtClean="0">
                <a:solidFill>
                  <a:srgbClr val="FF0000"/>
                </a:solidFill>
                <a:latin typeface="+mj-lt"/>
              </a:rPr>
              <a:t>) - </a:t>
            </a:r>
            <a:r>
              <a:rPr lang="pt-BR" sz="2200" b="1" dirty="0" smtClean="0">
                <a:latin typeface="+mj-lt"/>
              </a:rPr>
              <a:t>Estados Unidos, Canadá e Austrália.</a:t>
            </a:r>
            <a:r>
              <a:rPr lang="pt-BR" sz="2200" b="1" dirty="0" smtClean="0">
                <a:solidFill>
                  <a:srgbClr val="FF0000"/>
                </a:solidFill>
                <a:latin typeface="+mj-lt"/>
                <a:ea typeface="Verdana" pitchFamily="34" charset="0"/>
                <a:cs typeface="Verdana" pitchFamily="34" charset="0"/>
              </a:rPr>
              <a:t> </a:t>
            </a:r>
            <a:r>
              <a:rPr lang="pt-BR" sz="2200" dirty="0" smtClean="0">
                <a:solidFill>
                  <a:srgbClr val="FF0000"/>
                </a:solidFill>
                <a:latin typeface="+mj-lt"/>
                <a:ea typeface="Verdana" pitchFamily="34" charset="0"/>
                <a:cs typeface="Verdana" pitchFamily="34" charset="0"/>
              </a:rPr>
              <a:t>(</a:t>
            </a:r>
            <a:r>
              <a:rPr lang="pt-BR" sz="2200" dirty="0" smtClean="0">
                <a:solidFill>
                  <a:srgbClr val="FF0000"/>
                </a:solidFill>
                <a:latin typeface="+mj-lt"/>
              </a:rPr>
              <a:t>Integração de esforços com outros órgãos com atividades de regulação e certificação de produtos para a saúde)</a:t>
            </a:r>
            <a:endParaRPr lang="pt-BR" sz="22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1979712" y="548680"/>
            <a:ext cx="6984776" cy="46166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pt-BR" sz="2400" b="1" dirty="0" smtClean="0"/>
              <a:t>Desafios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323528" y="1124744"/>
            <a:ext cx="8640960" cy="517064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pt-BR" sz="2200" b="1" dirty="0" smtClean="0">
                <a:solidFill>
                  <a:srgbClr val="FF0000"/>
                </a:solidFill>
                <a:latin typeface="+mj-lt"/>
                <a:ea typeface="Verdana" pitchFamily="34" charset="0"/>
                <a:cs typeface="Verdana" pitchFamily="34" charset="0"/>
              </a:rPr>
              <a:t> Implementação do Registro Eletrônico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pt-BR" sz="2200" b="1" dirty="0" smtClean="0">
                <a:solidFill>
                  <a:srgbClr val="FF0000"/>
                </a:solidFill>
                <a:latin typeface="+mj-lt"/>
              </a:rPr>
              <a:t> Ampliar a  cooperação com profissionais que utilizam os produtos para a saúde.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pt-BR" sz="2200" b="1" dirty="0" smtClean="0">
                <a:solidFill>
                  <a:srgbClr val="FF0000"/>
                </a:solidFill>
                <a:latin typeface="+mj-lt"/>
              </a:rPr>
              <a:t> Fortalecimento da rede de laboratorial de modo a atender as especificidades da </a:t>
            </a:r>
            <a:r>
              <a:rPr lang="pt-BR" sz="2200" b="1" dirty="0" err="1" smtClean="0">
                <a:solidFill>
                  <a:srgbClr val="FF0000"/>
                </a:solidFill>
                <a:latin typeface="+mj-lt"/>
              </a:rPr>
              <a:t>tecnovigilância</a:t>
            </a:r>
            <a:endParaRPr lang="pt-BR" sz="2200" b="1" dirty="0" smtClean="0">
              <a:solidFill>
                <a:srgbClr val="FF0000"/>
              </a:solidFill>
              <a:latin typeface="+mj-lt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pt-BR" sz="2200" b="1" dirty="0" smtClean="0">
                <a:solidFill>
                  <a:srgbClr val="FF0000"/>
                </a:solidFill>
                <a:latin typeface="+mj-lt"/>
              </a:rPr>
              <a:t> Fortalecer mecanismos de comunicação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pt-BR" sz="2200" b="1" dirty="0" smtClean="0">
                <a:solidFill>
                  <a:srgbClr val="FF0000"/>
                </a:solidFill>
                <a:latin typeface="+mj-lt"/>
              </a:rPr>
              <a:t> Definição de metodologia  para investigação no serviço de saúde e na empresa (inspeção investigativa)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pt-BR" sz="2200" b="1" dirty="0" smtClean="0">
                <a:solidFill>
                  <a:srgbClr val="FF0000"/>
                </a:solidFill>
                <a:latin typeface="+mj-lt"/>
              </a:rPr>
              <a:t> Descentralização das ações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pt-BR" sz="2200" b="1" dirty="0" smtClean="0">
                <a:solidFill>
                  <a:srgbClr val="FF0000"/>
                </a:solidFill>
                <a:latin typeface="+mj-lt"/>
              </a:rPr>
              <a:t> Capacitação de pessoal</a:t>
            </a:r>
            <a:endParaRPr lang="pt-BR" sz="22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3" name="Text Box 7"/>
          <p:cNvSpPr txBox="1">
            <a:spLocks noChangeArrowheads="1"/>
          </p:cNvSpPr>
          <p:nvPr/>
        </p:nvSpPr>
        <p:spPr bwMode="auto">
          <a:xfrm>
            <a:off x="1979712" y="332656"/>
            <a:ext cx="6984776" cy="46166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pt-BR" sz="2400" b="1" dirty="0" smtClean="0"/>
              <a:t>Desafios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333375"/>
            <a:ext cx="1584325" cy="719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381328"/>
            <a:ext cx="9144000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333375"/>
            <a:ext cx="1584325" cy="143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0" y="765175"/>
            <a:ext cx="9144000" cy="287338"/>
          </a:xfrm>
          <a:prstGeom prst="rect">
            <a:avLst/>
          </a:prstGeom>
          <a:gradFill rotWithShape="1">
            <a:gsLst>
              <a:gs pos="0">
                <a:srgbClr val="CCCCFF">
                  <a:alpha val="29999"/>
                </a:srgbClr>
              </a:gs>
              <a:gs pos="100000">
                <a:srgbClr val="5E5E76">
                  <a:alpha val="25998"/>
                </a:srgbClr>
              </a:gs>
            </a:gsLst>
            <a:lin ang="5400000" scaled="1"/>
          </a:gradFill>
          <a:ln w="9525">
            <a:solidFill>
              <a:srgbClr val="CCCC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r"/>
            <a:endParaRPr lang="pt-BR" sz="200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791200"/>
            <a:ext cx="9144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1979712" y="548680"/>
            <a:ext cx="6984776" cy="46166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pt-BR" sz="2400" b="1" dirty="0" smtClean="0"/>
              <a:t>O FUTURO :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323528" y="1784487"/>
            <a:ext cx="8640960" cy="353943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>
              <a:lnSpc>
                <a:spcPct val="200000"/>
              </a:lnSpc>
            </a:pPr>
            <a:r>
              <a:rPr lang="pt-BR" sz="2800" dirty="0" smtClean="0"/>
              <a:t>-	Melhor gestão dos processos </a:t>
            </a:r>
          </a:p>
          <a:p>
            <a:pPr>
              <a:lnSpc>
                <a:spcPct val="200000"/>
              </a:lnSpc>
            </a:pPr>
            <a:r>
              <a:rPr lang="pt-BR" sz="2800" dirty="0" smtClean="0"/>
              <a:t>-	Maior e melhor organização Institucional</a:t>
            </a:r>
          </a:p>
          <a:p>
            <a:pPr>
              <a:lnSpc>
                <a:spcPct val="200000"/>
              </a:lnSpc>
            </a:pPr>
            <a:r>
              <a:rPr lang="pt-BR" sz="2800" dirty="0" smtClean="0"/>
              <a:t>-	Maior cooperação dentro do SNVS</a:t>
            </a:r>
          </a:p>
          <a:p>
            <a:pPr>
              <a:lnSpc>
                <a:spcPct val="200000"/>
              </a:lnSpc>
            </a:pPr>
            <a:r>
              <a:rPr lang="pt-BR" sz="2800" dirty="0" smtClean="0"/>
              <a:t>-	Melhor cooperação em nível internacional</a:t>
            </a:r>
            <a:endParaRPr lang="pt-BR" sz="2800" dirty="0"/>
          </a:p>
        </p:txBody>
      </p:sp>
    </p:spTree>
    <p:extLst>
      <p:ext uri="{BB962C8B-B14F-4D97-AF65-F5344CB8AC3E}">
        <p14:creationId xmlns="" xmlns:p14="http://schemas.microsoft.com/office/powerpoint/2010/main" val="785046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1979712" y="2420888"/>
            <a:ext cx="5256584" cy="76944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4400" dirty="0" smtClean="0"/>
              <a:t>Grato pela Atenção!</a:t>
            </a:r>
            <a:endParaRPr lang="pt-BR" sz="4400" dirty="0"/>
          </a:p>
        </p:txBody>
      </p:sp>
      <p:sp>
        <p:nvSpPr>
          <p:cNvPr id="3" name="CaixaDeTexto 2"/>
          <p:cNvSpPr txBox="1"/>
          <p:nvPr/>
        </p:nvSpPr>
        <p:spPr>
          <a:xfrm>
            <a:off x="4067944" y="4797152"/>
            <a:ext cx="4896544" cy="36933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b="1" dirty="0" smtClean="0"/>
              <a:t>Dirceu Raposo de Mello -</a:t>
            </a:r>
            <a:r>
              <a:rPr lang="pt-BR" b="1" dirty="0" err="1" smtClean="0"/>
              <a:t>PharmD</a:t>
            </a:r>
            <a:r>
              <a:rPr lang="pt-BR" b="1" dirty="0" smtClean="0"/>
              <a:t>;MSC;PhD</a:t>
            </a:r>
            <a:endParaRPr lang="pt-BR" b="1" dirty="0"/>
          </a:p>
        </p:txBody>
      </p:sp>
      <p:sp>
        <p:nvSpPr>
          <p:cNvPr id="4" name="CaixaDeTexto 3"/>
          <p:cNvSpPr txBox="1"/>
          <p:nvPr/>
        </p:nvSpPr>
        <p:spPr>
          <a:xfrm flipH="1">
            <a:off x="4067942" y="3645024"/>
            <a:ext cx="4896545" cy="830997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400" b="1" dirty="0" smtClean="0">
                <a:latin typeface="+mj-lt"/>
              </a:rPr>
              <a:t>	ABEC  SAÚDE</a:t>
            </a:r>
          </a:p>
          <a:p>
            <a:pPr algn="ctr"/>
            <a:r>
              <a:rPr lang="pt-BR" sz="2400" b="1" dirty="0" smtClean="0">
                <a:latin typeface="+mj-lt"/>
              </a:rPr>
              <a:t>www.abecsaude.org.br</a:t>
            </a:r>
            <a:endParaRPr lang="pt-BR" sz="2400" b="1" dirty="0"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48613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uxo">
  <a:themeElements>
    <a:clrScheme name="Flux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ux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ux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760</TotalTime>
  <Words>1468</Words>
  <Application>Microsoft Office PowerPoint</Application>
  <PresentationFormat>Apresentação na tela (4:3)</PresentationFormat>
  <Paragraphs>238</Paragraphs>
  <Slides>28</Slides>
  <Notes>13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incorporados</vt:lpstr>
      </vt:variant>
      <vt:variant>
        <vt:i4>1</vt:i4>
      </vt:variant>
      <vt:variant>
        <vt:lpstr>Títulos de slides</vt:lpstr>
      </vt:variant>
      <vt:variant>
        <vt:i4>28</vt:i4>
      </vt:variant>
    </vt:vector>
  </HeadingPairs>
  <TitlesOfParts>
    <vt:vector size="30" baseType="lpstr">
      <vt:lpstr>Fluxo</vt:lpstr>
      <vt:lpstr>Planilha</vt:lpstr>
      <vt:lpstr>ABEC: Expectativas do setor</vt:lpstr>
      <vt:lpstr>Slide 2</vt:lpstr>
      <vt:lpstr>Slide 3</vt:lpstr>
      <vt:lpstr>Slide 4</vt:lpstr>
      <vt:lpstr>PESQUISA DATAFOLHA/IESS</vt:lpstr>
      <vt:lpstr>Slide 6</vt:lpstr>
      <vt:lpstr>Slide 7</vt:lpstr>
      <vt:lpstr>Slide 8</vt:lpstr>
      <vt:lpstr>Produtos para saúde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ABEC: Expectativas do setor</dc:title>
  <dc:creator>Dirceu</dc:creator>
  <cp:lastModifiedBy>LENOVO USER</cp:lastModifiedBy>
  <cp:revision>72</cp:revision>
  <dcterms:created xsi:type="dcterms:W3CDTF">2014-04-05T16:30:38Z</dcterms:created>
  <dcterms:modified xsi:type="dcterms:W3CDTF">2014-04-11T19:08:00Z</dcterms:modified>
</cp:coreProperties>
</file>